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 id="2147483674" r:id="rId3"/>
  </p:sldMasterIdLst>
  <p:notesMasterIdLst>
    <p:notesMasterId r:id="rId34"/>
  </p:notesMasterIdLst>
  <p:handoutMasterIdLst>
    <p:handoutMasterId r:id="rId35"/>
  </p:handoutMasterIdLst>
  <p:sldIdLst>
    <p:sldId id="256" r:id="rId4"/>
    <p:sldId id="257" r:id="rId5"/>
    <p:sldId id="369" r:id="rId6"/>
    <p:sldId id="333" r:id="rId7"/>
    <p:sldId id="259" r:id="rId8"/>
    <p:sldId id="260" r:id="rId9"/>
    <p:sldId id="263" r:id="rId10"/>
    <p:sldId id="342" r:id="rId11"/>
    <p:sldId id="366" r:id="rId12"/>
    <p:sldId id="367" r:id="rId13"/>
    <p:sldId id="312" r:id="rId14"/>
    <p:sldId id="341" r:id="rId15"/>
    <p:sldId id="368" r:id="rId16"/>
    <p:sldId id="432" r:id="rId17"/>
    <p:sldId id="346" r:id="rId18"/>
    <p:sldId id="347" r:id="rId19"/>
    <p:sldId id="348" r:id="rId20"/>
    <p:sldId id="349" r:id="rId21"/>
    <p:sldId id="350" r:id="rId22"/>
    <p:sldId id="361" r:id="rId23"/>
    <p:sldId id="351" r:id="rId24"/>
    <p:sldId id="364" r:id="rId25"/>
    <p:sldId id="434" r:id="rId26"/>
    <p:sldId id="435" r:id="rId27"/>
    <p:sldId id="329" r:id="rId28"/>
    <p:sldId id="317" r:id="rId29"/>
    <p:sldId id="436" r:id="rId30"/>
    <p:sldId id="437" r:id="rId31"/>
    <p:sldId id="438" r:id="rId32"/>
    <p:sldId id="283" r:id="rId33"/>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64" autoAdjust="0"/>
  </p:normalViewPr>
  <p:slideViewPr>
    <p:cSldViewPr>
      <p:cViewPr varScale="1">
        <p:scale>
          <a:sx n="106" d="100"/>
          <a:sy n="106" d="100"/>
        </p:scale>
        <p:origin x="168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66"/>
    </p:cViewPr>
  </p:sorterViewPr>
  <p:notesViewPr>
    <p:cSldViewPr>
      <p:cViewPr varScale="1">
        <p:scale>
          <a:sx n="55" d="100"/>
          <a:sy n="55" d="100"/>
        </p:scale>
        <p:origin x="2886"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694D9647-D82E-44DE-835E-6A86DBB13BE7}"/>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8CA0C718-684F-42C3-9247-7006A2CAE0CB}"/>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E94F96F0-49CF-4421-990A-645251B9BF44}" type="datetimeFigureOut">
              <a:rPr lang="en-GB" smtClean="0"/>
              <a:pPr/>
              <a:t>20/03/2019</a:t>
            </a:fld>
            <a:endParaRPr lang="en-GB"/>
          </a:p>
        </p:txBody>
      </p:sp>
      <p:sp>
        <p:nvSpPr>
          <p:cNvPr id="4" name="Footer Placeholder 3">
            <a:extLst>
              <a:ext uri="{FF2B5EF4-FFF2-40B4-BE49-F238E27FC236}">
                <a16:creationId xmlns:a16="http://schemas.microsoft.com/office/drawing/2014/main" xmlns="" id="{33BC2D31-0A03-4CFB-A9A2-1C4140564703}"/>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xmlns="" id="{9A22CBA4-D104-4A93-9240-BD51C20EF1C6}"/>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5D0A18F7-09B7-495C-8267-8B2500A9CEFD}" type="slidenum">
              <a:rPr lang="en-GB" smtClean="0"/>
              <a:pPr/>
              <a:t>‹#›</a:t>
            </a:fld>
            <a:endParaRPr lang="en-GB"/>
          </a:p>
        </p:txBody>
      </p:sp>
    </p:spTree>
    <p:extLst>
      <p:ext uri="{BB962C8B-B14F-4D97-AF65-F5344CB8AC3E}">
        <p14:creationId xmlns:p14="http://schemas.microsoft.com/office/powerpoint/2010/main" val="397897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7"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148"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149"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150"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151" name="PlaceHolder 5"/>
          <p:cNvSpPr>
            <a:spLocks noGrp="1"/>
          </p:cNvSpPr>
          <p:nvPr>
            <p:ph type="sldNum"/>
          </p:nvPr>
        </p:nvSpPr>
        <p:spPr>
          <a:xfrm>
            <a:off x="4278960" y="10157400"/>
            <a:ext cx="3280680" cy="534240"/>
          </a:xfrm>
          <a:prstGeom prst="rect">
            <a:avLst/>
          </a:prstGeom>
        </p:spPr>
        <p:txBody>
          <a:bodyPr lIns="0" tIns="0" rIns="0" bIns="0" anchor="b"/>
          <a:lstStyle/>
          <a:p>
            <a:pPr algn="r"/>
            <a:fld id="{05B221E0-0784-4846-90F4-198869DF897D}"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16904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type="body"/>
          </p:nvPr>
        </p:nvSpPr>
        <p:spPr>
          <a:xfrm>
            <a:off x="906480" y="4716360"/>
            <a:ext cx="4984560" cy="4468320"/>
          </a:xfrm>
          <a:prstGeom prst="rect">
            <a:avLst/>
          </a:prstGeom>
        </p:spPr>
        <p:txBody>
          <a:bodyPr lIns="92880" tIns="46440" rIns="92880" bIns="46440"/>
          <a:lstStyle/>
          <a:p>
            <a:pPr marL="216000" indent="-216000">
              <a:lnSpc>
                <a:spcPct val="100000"/>
              </a:lnSpc>
            </a:pPr>
            <a:endParaRPr lang="en-US" sz="2000" b="0" strike="noStrike" spc="-1">
              <a:solidFill>
                <a:srgbClr val="000000"/>
              </a:solidFill>
              <a:uFill>
                <a:solidFill>
                  <a:srgbClr val="FFFFFF"/>
                </a:solidFill>
              </a:uFill>
              <a:latin typeface="Arial"/>
            </a:endParaRPr>
          </a:p>
          <a:p>
            <a:pPr marL="216000" indent="-216000">
              <a:lnSpc>
                <a:spcPct val="100000"/>
              </a:lnSpc>
            </a:pPr>
            <a:endParaRPr lang="en-US" sz="2000" b="0" strike="noStrike" spc="-1">
              <a:solidFill>
                <a:srgbClr val="000000"/>
              </a:solidFill>
              <a:uFill>
                <a:solidFill>
                  <a:srgbClr val="FFFFFF"/>
                </a:solidFill>
              </a:uFill>
              <a:latin typeface="Arial"/>
            </a:endParaRPr>
          </a:p>
        </p:txBody>
      </p:sp>
      <p:sp>
        <p:nvSpPr>
          <p:cNvPr id="342" name="CustomShape 2"/>
          <p:cNvSpPr/>
          <p:nvPr/>
        </p:nvSpPr>
        <p:spPr>
          <a:xfrm>
            <a:off x="3851280" y="9431280"/>
            <a:ext cx="2945880" cy="496440"/>
          </a:xfrm>
          <a:prstGeom prst="rect">
            <a:avLst/>
          </a:prstGeom>
          <a:noFill/>
          <a:ln>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val="2617305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7</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935776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8</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208976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12</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807757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21</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323239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5"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6"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8"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9"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3"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4"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6"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7"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8"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3"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5"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5"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0"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2"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4"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dirty="0">
              <a:solidFill>
                <a:srgbClr val="000000"/>
              </a:solidFill>
              <a:uFill>
                <a:solidFill>
                  <a:srgbClr val="FFFFFF"/>
                </a:solidFill>
              </a:uFill>
              <a:latin typeface="Arial"/>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7"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0"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2"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4"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5"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7"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0"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92"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3"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4"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5"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6"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7"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2"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4"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17"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6"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9"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2"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3"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5"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6"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7"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0"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1"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3"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4"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6"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9"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1"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2"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3"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4"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5"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6"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Slide Number Placeholder 5">
            <a:extLst>
              <a:ext uri="{FF2B5EF4-FFF2-40B4-BE49-F238E27FC236}">
                <a16:creationId xmlns:a16="http://schemas.microsoft.com/office/drawing/2014/main" xmlns="" id="{66CAA48A-4BB5-49A9-9236-5E34EAF24111}"/>
              </a:ext>
            </a:extLst>
          </p:cNvPr>
          <p:cNvSpPr>
            <a:spLocks noGrp="1"/>
          </p:cNvSpPr>
          <p:nvPr>
            <p:ph type="sldNum" sz="quarter" idx="10"/>
          </p:nvPr>
        </p:nvSpPr>
        <p:spPr/>
        <p:txBody>
          <a:bodyPr/>
          <a:lstStyle>
            <a:lvl1pPr>
              <a:defRPr/>
            </a:lvl1pPr>
          </a:lstStyle>
          <a:p>
            <a:pPr>
              <a:defRPr/>
            </a:pPr>
            <a:fld id="{9FBD557D-A5ED-4D89-BD40-9BC85B8B4905}" type="slidenum">
              <a:rPr lang="en-GB" altLang="nb-NO"/>
              <a:pPr>
                <a:defRPr/>
              </a:pPr>
              <a:t>‹#›</a:t>
            </a:fld>
            <a:endParaRPr lang="en-GB" altLang="nb-NO"/>
          </a:p>
        </p:txBody>
      </p:sp>
    </p:spTree>
    <p:extLst>
      <p:ext uri="{BB962C8B-B14F-4D97-AF65-F5344CB8AC3E}">
        <p14:creationId xmlns:p14="http://schemas.microsoft.com/office/powerpoint/2010/main" val="1108234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8"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9"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3"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image" Target="../media/image3.jpeg"/><Relationship Id="rId2" Type="http://schemas.openxmlformats.org/officeDocument/2006/relationships/slideLayout" Target="../slideLayouts/slideLayout26.xml"/><Relationship Id="rId16" Type="http://schemas.openxmlformats.org/officeDocument/2006/relationships/image" Target="../media/image2.jpe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 name="Picture 7"/>
          <p:cNvPicPr/>
          <p:nvPr/>
        </p:nvPicPr>
        <p:blipFill>
          <a:blip r:embed="rId14"/>
          <a:stretch/>
        </p:blipFill>
        <p:spPr>
          <a:xfrm>
            <a:off x="8562960" y="6475320"/>
            <a:ext cx="364680" cy="239400"/>
          </a:xfrm>
          <a:prstGeom prst="rect">
            <a:avLst/>
          </a:prstGeom>
          <a:ln>
            <a:noFill/>
          </a:ln>
        </p:spPr>
      </p:pic>
      <p:pic>
        <p:nvPicPr>
          <p:cNvPr id="14" name="Picture 8"/>
          <p:cNvPicPr/>
          <p:nvPr/>
        </p:nvPicPr>
        <p:blipFill>
          <a:blip r:embed="rId15"/>
          <a:stretch/>
        </p:blipFill>
        <p:spPr>
          <a:xfrm>
            <a:off x="438120" y="6456240"/>
            <a:ext cx="4641480" cy="272520"/>
          </a:xfrm>
          <a:prstGeom prst="rect">
            <a:avLst/>
          </a:prstGeom>
          <a:ln>
            <a:noFill/>
          </a:ln>
        </p:spPr>
      </p:pic>
      <p:pic>
        <p:nvPicPr>
          <p:cNvPr id="2" name="Picture 6"/>
          <p:cNvPicPr/>
          <p:nvPr/>
        </p:nvPicPr>
        <p:blipFill>
          <a:blip r:embed="rId16"/>
          <a:stretch/>
        </p:blipFill>
        <p:spPr>
          <a:xfrm>
            <a:off x="7383600" y="189000"/>
            <a:ext cx="1493640" cy="869760"/>
          </a:xfrm>
          <a:prstGeom prst="rect">
            <a:avLst/>
          </a:prstGeom>
          <a:ln>
            <a:noFill/>
          </a:ln>
        </p:spPr>
      </p:pic>
      <p:sp>
        <p:nvSpPr>
          <p:cNvPr id="3"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4" name="Picture 7"/>
          <p:cNvPicPr/>
          <p:nvPr/>
        </p:nvPicPr>
        <p:blipFill>
          <a:blip r:embed="rId14"/>
          <a:stretch/>
        </p:blipFill>
        <p:spPr>
          <a:xfrm>
            <a:off x="8562960" y="6475320"/>
            <a:ext cx="364680" cy="239400"/>
          </a:xfrm>
          <a:prstGeom prst="rect">
            <a:avLst/>
          </a:prstGeom>
          <a:ln>
            <a:noFill/>
          </a:ln>
        </p:spPr>
      </p:pic>
      <p:pic>
        <p:nvPicPr>
          <p:cNvPr id="5" name="Picture 8"/>
          <p:cNvPicPr/>
          <p:nvPr/>
        </p:nvPicPr>
        <p:blipFill>
          <a:blip r:embed="rId15"/>
          <a:stretch/>
        </p:blipFill>
        <p:spPr>
          <a:xfrm>
            <a:off x="438120" y="6456240"/>
            <a:ext cx="4641480" cy="272520"/>
          </a:xfrm>
          <a:prstGeom prst="rect">
            <a:avLst/>
          </a:prstGeom>
          <a:ln>
            <a:noFill/>
          </a:ln>
        </p:spPr>
      </p:pic>
      <p:pic>
        <p:nvPicPr>
          <p:cNvPr id="6" name="Picture 6"/>
          <p:cNvPicPr/>
          <p:nvPr/>
        </p:nvPicPr>
        <p:blipFill>
          <a:blip r:embed="rId16"/>
          <a:stretch/>
        </p:blipFill>
        <p:spPr>
          <a:xfrm>
            <a:off x="7383600" y="189000"/>
            <a:ext cx="1493640" cy="869760"/>
          </a:xfrm>
          <a:prstGeom prst="rect">
            <a:avLst/>
          </a:prstGeom>
          <a:ln>
            <a:noFill/>
          </a:ln>
        </p:spPr>
      </p:pic>
      <p:pic>
        <p:nvPicPr>
          <p:cNvPr id="7" name="Picture 13"/>
          <p:cNvPicPr/>
          <p:nvPr/>
        </p:nvPicPr>
        <p:blipFill>
          <a:blip r:embed="rId14"/>
          <a:stretch/>
        </p:blipFill>
        <p:spPr>
          <a:xfrm>
            <a:off x="8562960" y="6475320"/>
            <a:ext cx="364680" cy="239400"/>
          </a:xfrm>
          <a:prstGeom prst="rect">
            <a:avLst/>
          </a:prstGeom>
          <a:ln>
            <a:noFill/>
          </a:ln>
        </p:spPr>
      </p:pic>
      <p:sp>
        <p:nvSpPr>
          <p:cNvPr id="8"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dirty="0">
                <a:solidFill>
                  <a:srgbClr val="FFFFFF"/>
                </a:solidFill>
                <a:uFill>
                  <a:solidFill>
                    <a:srgbClr val="FFFFFF"/>
                  </a:solidFill>
                </a:uFill>
                <a:latin typeface="Arial"/>
              </a:rPr>
              <a:t>© 3GPP 2019     TSG CT status report to TSG SA</a:t>
            </a:r>
            <a:endParaRPr lang="en-US" sz="1800" b="0" strike="noStrike" spc="-1" dirty="0">
              <a:solidFill>
                <a:srgbClr val="000000"/>
              </a:solidFill>
              <a:uFill>
                <a:solidFill>
                  <a:srgbClr val="FFFFFF"/>
                </a:solidFill>
              </a:uFill>
              <a:latin typeface="Arial"/>
            </a:endParaRPr>
          </a:p>
        </p:txBody>
      </p:sp>
      <p:sp>
        <p:nvSpPr>
          <p:cNvPr id="9"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 name="PlaceHolder 4"/>
          <p:cNvSpPr>
            <a:spLocks noGrp="1"/>
          </p:cNvSpPr>
          <p:nvPr>
            <p:ph type="body"/>
          </p:nvPr>
        </p:nvSpPr>
        <p:spPr>
          <a:xfrm>
            <a:off x="457200" y="1600200"/>
            <a:ext cx="8229240" cy="4525560"/>
          </a:xfrm>
          <a:prstGeom prst="rect">
            <a:avLst/>
          </a:prstGeom>
        </p:spPr>
        <p:txBody>
          <a:bodyPr/>
          <a:lstStyle/>
          <a:p>
            <a:pPr marL="343080" indent="-342720">
              <a:lnSpc>
                <a:spcPct val="100000"/>
              </a:lnSpc>
              <a:buBlip>
                <a:blip r:embed="rId17"/>
              </a:buBlip>
            </a:pPr>
            <a:r>
              <a:rPr lang="en-US" sz="2800" b="0" strike="noStrike" spc="-1" dirty="0">
                <a:solidFill>
                  <a:srgbClr val="000000"/>
                </a:solidFill>
                <a:uFill>
                  <a:solidFill>
                    <a:srgbClr val="FFFFFF"/>
                  </a:solidFill>
                </a:uFill>
                <a:latin typeface="Calibri"/>
              </a:rPr>
              <a:t>Click to edit Master text styles</a:t>
            </a:r>
          </a:p>
          <a:p>
            <a:pPr marL="743040" lvl="1" indent="-285480">
              <a:lnSpc>
                <a:spcPct val="100000"/>
              </a:lnSpc>
              <a:buClr>
                <a:srgbClr val="C00000"/>
              </a:buClr>
              <a:buFont typeface="Arial"/>
              <a:buChar char="•"/>
            </a:pPr>
            <a:r>
              <a:rPr lang="en-US" sz="2400" b="0" strike="noStrike" spc="-1" dirty="0">
                <a:solidFill>
                  <a:srgbClr val="000000"/>
                </a:solidFill>
                <a:uFill>
                  <a:solidFill>
                    <a:srgbClr val="FFFFFF"/>
                  </a:solidFill>
                </a:uFill>
                <a:latin typeface="Calibri"/>
              </a:rPr>
              <a:t>Second level</a:t>
            </a:r>
            <a:endParaRPr lang="en-US" sz="2800" b="0" strike="noStrike" spc="-1" dirty="0">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dirty="0">
                <a:solidFill>
                  <a:srgbClr val="000000"/>
                </a:solidFill>
                <a:uFill>
                  <a:solidFill>
                    <a:srgbClr val="FFFFFF"/>
                  </a:solidFill>
                </a:uFill>
                <a:latin typeface="Calibri"/>
              </a:rPr>
              <a:t>Third level</a:t>
            </a:r>
            <a:endParaRPr lang="en-US" sz="2800" b="0" strike="noStrike" spc="-1" dirty="0">
              <a:solidFill>
                <a:srgbClr val="000000"/>
              </a:solidFill>
              <a:uFill>
                <a:solidFill>
                  <a:srgbClr val="FFFFFF"/>
                </a:solidFill>
              </a:uFill>
              <a:latin typeface="Calibri"/>
            </a:endParaRPr>
          </a:p>
          <a:p>
            <a:pPr marL="1600200" lvl="3" indent="-228240">
              <a:lnSpc>
                <a:spcPct val="100000"/>
              </a:lnSpc>
              <a:buClr>
                <a:srgbClr val="000000"/>
              </a:buClr>
              <a:buFont typeface="Arial"/>
              <a:buChar char="–"/>
            </a:pPr>
            <a:r>
              <a:rPr lang="en-US" sz="1800" b="0" strike="noStrike" spc="-1" dirty="0">
                <a:solidFill>
                  <a:srgbClr val="000000"/>
                </a:solidFill>
                <a:uFill>
                  <a:solidFill>
                    <a:srgbClr val="FFFFFF"/>
                  </a:solidFill>
                </a:uFill>
                <a:latin typeface="Calibri"/>
              </a:rPr>
              <a:t>Fourth level</a:t>
            </a:r>
            <a:endParaRPr lang="en-US" sz="2800" b="0" strike="noStrike" spc="-1" dirty="0">
              <a:solidFill>
                <a:srgbClr val="000000"/>
              </a:solidFill>
              <a:uFill>
                <a:solidFill>
                  <a:srgbClr val="FFFFFF"/>
                </a:solidFill>
              </a:uFill>
              <a:latin typeface="Calibri"/>
            </a:endParaRPr>
          </a:p>
          <a:p>
            <a:pPr marL="2057400" lvl="4" indent="-228240">
              <a:lnSpc>
                <a:spcPct val="100000"/>
              </a:lnSpc>
              <a:buClr>
                <a:srgbClr val="000000"/>
              </a:buClr>
              <a:buFont typeface="Arial"/>
              <a:buChar char="»"/>
            </a:pPr>
            <a:r>
              <a:rPr lang="en-US" sz="1600" b="0" strike="noStrike" spc="-1" dirty="0">
                <a:solidFill>
                  <a:srgbClr val="000000"/>
                </a:solidFill>
                <a:uFill>
                  <a:solidFill>
                    <a:srgbClr val="FFFFFF"/>
                  </a:solidFill>
                </a:uFill>
                <a:latin typeface="Calibri"/>
              </a:rPr>
              <a:t>Fifth level</a:t>
            </a:r>
            <a:endParaRPr lang="en-US" sz="2800" b="0" strike="noStrike" spc="-1" dirty="0">
              <a:solidFill>
                <a:srgbClr val="000000"/>
              </a:solidFill>
              <a:uFill>
                <a:solidFill>
                  <a:srgbClr val="FFFFFF"/>
                </a:solidFill>
              </a:uFill>
              <a:latin typeface="Calibri"/>
            </a:endParaRPr>
          </a:p>
        </p:txBody>
      </p:sp>
      <p:sp>
        <p:nvSpPr>
          <p:cNvPr id="11" name="PlaceHolder 5"/>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5" name="PlaceHolder 4"/>
          <p:cNvSpPr>
            <a:spLocks noGrp="1"/>
          </p:cNvSpPr>
          <p:nvPr>
            <p:ph type="sldNum" idx="4"/>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9" name="Picture 7"/>
          <p:cNvPicPr/>
          <p:nvPr/>
        </p:nvPicPr>
        <p:blipFill>
          <a:blip r:embed="rId14"/>
          <a:stretch/>
        </p:blipFill>
        <p:spPr>
          <a:xfrm>
            <a:off x="8562960" y="6475320"/>
            <a:ext cx="364680" cy="239400"/>
          </a:xfrm>
          <a:prstGeom prst="rect">
            <a:avLst/>
          </a:prstGeom>
          <a:ln>
            <a:noFill/>
          </a:ln>
        </p:spPr>
      </p:pic>
      <p:pic>
        <p:nvPicPr>
          <p:cNvPr id="50" name="Picture 8"/>
          <p:cNvPicPr/>
          <p:nvPr/>
        </p:nvPicPr>
        <p:blipFill>
          <a:blip r:embed="rId15"/>
          <a:stretch/>
        </p:blipFill>
        <p:spPr>
          <a:xfrm>
            <a:off x="438120" y="6456240"/>
            <a:ext cx="4641480" cy="272520"/>
          </a:xfrm>
          <a:prstGeom prst="rect">
            <a:avLst/>
          </a:prstGeom>
          <a:ln>
            <a:noFill/>
          </a:ln>
        </p:spPr>
      </p:pic>
      <p:pic>
        <p:nvPicPr>
          <p:cNvPr id="51" name="Picture 6"/>
          <p:cNvPicPr/>
          <p:nvPr/>
        </p:nvPicPr>
        <p:blipFill>
          <a:blip r:embed="rId16"/>
          <a:stretch/>
        </p:blipFill>
        <p:spPr>
          <a:xfrm>
            <a:off x="7383600" y="189000"/>
            <a:ext cx="1493640" cy="869760"/>
          </a:xfrm>
          <a:prstGeom prst="rect">
            <a:avLst/>
          </a:prstGeom>
          <a:ln>
            <a:noFill/>
          </a:ln>
        </p:spPr>
      </p:pic>
      <p:sp>
        <p:nvSpPr>
          <p:cNvPr id="52"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53" name="Picture 7"/>
          <p:cNvPicPr/>
          <p:nvPr/>
        </p:nvPicPr>
        <p:blipFill>
          <a:blip r:embed="rId14"/>
          <a:stretch/>
        </p:blipFill>
        <p:spPr>
          <a:xfrm>
            <a:off x="8562960" y="6475320"/>
            <a:ext cx="364680" cy="239400"/>
          </a:xfrm>
          <a:prstGeom prst="rect">
            <a:avLst/>
          </a:prstGeom>
          <a:ln>
            <a:noFill/>
          </a:ln>
        </p:spPr>
      </p:pic>
      <p:pic>
        <p:nvPicPr>
          <p:cNvPr id="54" name="Picture 8"/>
          <p:cNvPicPr/>
          <p:nvPr/>
        </p:nvPicPr>
        <p:blipFill>
          <a:blip r:embed="rId15"/>
          <a:stretch/>
        </p:blipFill>
        <p:spPr>
          <a:xfrm>
            <a:off x="438120" y="6456240"/>
            <a:ext cx="4641480" cy="272520"/>
          </a:xfrm>
          <a:prstGeom prst="rect">
            <a:avLst/>
          </a:prstGeom>
          <a:ln>
            <a:noFill/>
          </a:ln>
        </p:spPr>
      </p:pic>
      <p:pic>
        <p:nvPicPr>
          <p:cNvPr id="55" name="Picture 6"/>
          <p:cNvPicPr/>
          <p:nvPr/>
        </p:nvPicPr>
        <p:blipFill>
          <a:blip r:embed="rId16"/>
          <a:stretch/>
        </p:blipFill>
        <p:spPr>
          <a:xfrm>
            <a:off x="7383600" y="189000"/>
            <a:ext cx="1493640" cy="869760"/>
          </a:xfrm>
          <a:prstGeom prst="rect">
            <a:avLst/>
          </a:prstGeom>
          <a:ln>
            <a:noFill/>
          </a:ln>
        </p:spPr>
      </p:pic>
      <p:pic>
        <p:nvPicPr>
          <p:cNvPr id="56" name="Picture 13"/>
          <p:cNvPicPr/>
          <p:nvPr/>
        </p:nvPicPr>
        <p:blipFill>
          <a:blip r:embed="rId14"/>
          <a:stretch/>
        </p:blipFill>
        <p:spPr>
          <a:xfrm>
            <a:off x="8562960" y="6475320"/>
            <a:ext cx="364680" cy="239400"/>
          </a:xfrm>
          <a:prstGeom prst="rect">
            <a:avLst/>
          </a:prstGeom>
          <a:ln>
            <a:noFill/>
          </a:ln>
        </p:spPr>
      </p:pic>
      <p:sp>
        <p:nvSpPr>
          <p:cNvPr id="57"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dirty="0">
                <a:solidFill>
                  <a:srgbClr val="FFFFFF"/>
                </a:solidFill>
                <a:uFill>
                  <a:solidFill>
                    <a:srgbClr val="FFFFFF"/>
                  </a:solidFill>
                </a:uFill>
                <a:latin typeface="+mn-lt"/>
              </a:rPr>
              <a:t>© 3GPP 2019     TSG CT status report to TSG SA</a:t>
            </a:r>
            <a:endParaRPr lang="en-US" sz="1800" b="0" strike="noStrike" spc="-1" dirty="0">
              <a:solidFill>
                <a:srgbClr val="000000"/>
              </a:solidFill>
              <a:uFill>
                <a:solidFill>
                  <a:srgbClr val="FFFFFF"/>
                </a:solidFill>
              </a:uFill>
              <a:latin typeface="+mn-lt"/>
            </a:endParaRPr>
          </a:p>
        </p:txBody>
      </p:sp>
      <p:sp>
        <p:nvSpPr>
          <p:cNvPr id="58"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5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60" name="PlaceHolder 5"/>
          <p:cNvSpPr>
            <a:spLocks noGrp="1"/>
          </p:cNvSpPr>
          <p:nvPr>
            <p:ph type="title"/>
          </p:nvPr>
        </p:nvSpPr>
        <p:spPr>
          <a:xfrm>
            <a:off x="457200" y="273600"/>
            <a:ext cx="8229240" cy="1144800"/>
          </a:xfrm>
          <a:prstGeom prst="rect">
            <a:avLst/>
          </a:prstGeom>
        </p:spPr>
        <p:txBody>
          <a:bodyPr lIns="0" tIns="0" rIns="0" bIns="0" anchor="ctr"/>
          <a:lstStyle/>
          <a:p>
            <a:r>
              <a:rPr lang="en-US" sz="1000" b="0" strike="noStrike" spc="-1">
                <a:solidFill>
                  <a:srgbClr val="000000"/>
                </a:solidFill>
                <a:uFill>
                  <a:solidFill>
                    <a:srgbClr val="FFFFFF"/>
                  </a:solidFill>
                </a:uFill>
                <a:latin typeface="Arial"/>
              </a:rPr>
              <a:t>Click to edit the title text format</a:t>
            </a:r>
          </a:p>
        </p:txBody>
      </p:sp>
      <p:sp>
        <p:nvSpPr>
          <p:cNvPr id="61" name="PlaceHolder 6"/>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 name="Picture 7"/>
          <p:cNvPicPr/>
          <p:nvPr/>
        </p:nvPicPr>
        <p:blipFill>
          <a:blip r:embed="rId15"/>
          <a:stretch/>
        </p:blipFill>
        <p:spPr>
          <a:xfrm>
            <a:off x="8562960" y="6475320"/>
            <a:ext cx="364680" cy="239400"/>
          </a:xfrm>
          <a:prstGeom prst="rect">
            <a:avLst/>
          </a:prstGeom>
          <a:ln>
            <a:noFill/>
          </a:ln>
        </p:spPr>
      </p:pic>
      <p:pic>
        <p:nvPicPr>
          <p:cNvPr id="99" name="Picture 8"/>
          <p:cNvPicPr/>
          <p:nvPr/>
        </p:nvPicPr>
        <p:blipFill>
          <a:blip r:embed="rId16"/>
          <a:stretch/>
        </p:blipFill>
        <p:spPr>
          <a:xfrm>
            <a:off x="438120" y="6456240"/>
            <a:ext cx="4641480" cy="272520"/>
          </a:xfrm>
          <a:prstGeom prst="rect">
            <a:avLst/>
          </a:prstGeom>
          <a:ln>
            <a:noFill/>
          </a:ln>
        </p:spPr>
      </p:pic>
      <p:pic>
        <p:nvPicPr>
          <p:cNvPr id="100" name="Picture 6"/>
          <p:cNvPicPr/>
          <p:nvPr/>
        </p:nvPicPr>
        <p:blipFill>
          <a:blip r:embed="rId17"/>
          <a:stretch/>
        </p:blipFill>
        <p:spPr>
          <a:xfrm>
            <a:off x="7383600" y="189000"/>
            <a:ext cx="1493640" cy="869760"/>
          </a:xfrm>
          <a:prstGeom prst="rect">
            <a:avLst/>
          </a:prstGeom>
          <a:ln>
            <a:noFill/>
          </a:ln>
        </p:spPr>
      </p:pic>
      <p:sp>
        <p:nvSpPr>
          <p:cNvPr id="101"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102" name="Picture 7"/>
          <p:cNvPicPr/>
          <p:nvPr/>
        </p:nvPicPr>
        <p:blipFill>
          <a:blip r:embed="rId15"/>
          <a:stretch/>
        </p:blipFill>
        <p:spPr>
          <a:xfrm>
            <a:off x="8562960" y="6475320"/>
            <a:ext cx="364680" cy="239400"/>
          </a:xfrm>
          <a:prstGeom prst="rect">
            <a:avLst/>
          </a:prstGeom>
          <a:ln>
            <a:noFill/>
          </a:ln>
        </p:spPr>
      </p:pic>
      <p:pic>
        <p:nvPicPr>
          <p:cNvPr id="103" name="Picture 8"/>
          <p:cNvPicPr/>
          <p:nvPr/>
        </p:nvPicPr>
        <p:blipFill>
          <a:blip r:embed="rId16"/>
          <a:stretch/>
        </p:blipFill>
        <p:spPr>
          <a:xfrm>
            <a:off x="438120" y="6456240"/>
            <a:ext cx="4641480" cy="272520"/>
          </a:xfrm>
          <a:prstGeom prst="rect">
            <a:avLst/>
          </a:prstGeom>
          <a:ln>
            <a:noFill/>
          </a:ln>
        </p:spPr>
      </p:pic>
      <p:pic>
        <p:nvPicPr>
          <p:cNvPr id="104" name="Picture 6"/>
          <p:cNvPicPr/>
          <p:nvPr/>
        </p:nvPicPr>
        <p:blipFill>
          <a:blip r:embed="rId17"/>
          <a:stretch/>
        </p:blipFill>
        <p:spPr>
          <a:xfrm>
            <a:off x="7383600" y="189000"/>
            <a:ext cx="1493640" cy="869760"/>
          </a:xfrm>
          <a:prstGeom prst="rect">
            <a:avLst/>
          </a:prstGeom>
          <a:ln>
            <a:noFill/>
          </a:ln>
        </p:spPr>
      </p:pic>
      <p:pic>
        <p:nvPicPr>
          <p:cNvPr id="105" name="Picture 13"/>
          <p:cNvPicPr/>
          <p:nvPr/>
        </p:nvPicPr>
        <p:blipFill>
          <a:blip r:embed="rId15"/>
          <a:stretch/>
        </p:blipFill>
        <p:spPr>
          <a:xfrm>
            <a:off x="8562960" y="6475320"/>
            <a:ext cx="364680" cy="239400"/>
          </a:xfrm>
          <a:prstGeom prst="rect">
            <a:avLst/>
          </a:prstGeom>
          <a:ln>
            <a:noFill/>
          </a:ln>
        </p:spPr>
      </p:pic>
      <p:sp>
        <p:nvSpPr>
          <p:cNvPr id="106"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dirty="0">
                <a:solidFill>
                  <a:srgbClr val="FFFFFF"/>
                </a:solidFill>
                <a:uFill>
                  <a:solidFill>
                    <a:srgbClr val="FFFFFF"/>
                  </a:solidFill>
                </a:uFill>
                <a:latin typeface="+mn-lt"/>
              </a:rPr>
              <a:t>© 3GPP 2019     TSG CT status report to TSG SA</a:t>
            </a:r>
            <a:endParaRPr lang="en-US" sz="1800" b="0" strike="noStrike" spc="-1" dirty="0">
              <a:solidFill>
                <a:srgbClr val="000000"/>
              </a:solidFill>
              <a:uFill>
                <a:solidFill>
                  <a:srgbClr val="FFFFFF"/>
                </a:solidFill>
              </a:uFill>
              <a:latin typeface="+mn-lt"/>
            </a:endParaRPr>
          </a:p>
        </p:txBody>
      </p:sp>
      <p:sp>
        <p:nvSpPr>
          <p:cNvPr id="107"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8" name="PlaceHolder 4"/>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09" name="PlaceHolder 5"/>
          <p:cNvSpPr>
            <a:spLocks noGrp="1"/>
          </p:cNvSpPr>
          <p:nvPr>
            <p:ph type="body"/>
          </p:nvPr>
        </p:nvSpPr>
        <p:spPr>
          <a:xfrm>
            <a:off x="457200" y="1600200"/>
            <a:ext cx="8229240" cy="4525560"/>
          </a:xfrm>
          <a:prstGeom prst="rect">
            <a:avLst/>
          </a:prstGeom>
        </p:spPr>
        <p:txBody>
          <a:bodyPr lIns="90000" tIns="45000" rIns="90000" bIns="45000"/>
          <a:lstStyle/>
          <a:p>
            <a:pPr marL="432000" indent="-324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1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0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Seventh Outline Level</a:t>
            </a:r>
          </a:p>
        </p:txBody>
      </p:sp>
      <p:sp>
        <p:nvSpPr>
          <p:cNvPr id="110" name="PlaceHolder 6"/>
          <p:cNvSpPr>
            <a:spLocks noGrp="1"/>
          </p:cNvSpPr>
          <p:nvPr>
            <p:ph type="sldNum"/>
          </p:nvPr>
        </p:nvSpPr>
        <p:spPr>
          <a:xfrm>
            <a:off x="8558280" y="6483240"/>
            <a:ext cx="394920" cy="221760"/>
          </a:xfrm>
          <a:prstGeom prst="rect">
            <a:avLst/>
          </a:prstGeom>
        </p:spPr>
        <p:txBody>
          <a:bodyPr/>
          <a:lstStyle/>
          <a:p>
            <a:pPr>
              <a:lnSpc>
                <a:spcPct val="100000"/>
              </a:lnSpc>
            </a:pPr>
            <a:fld id="{9B8B3B91-CF38-4D8A-AE32-8D43408B819F}"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hf hdr="0" ftr="0" dt="0"/>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ct/TSG_CT/TSGC_83_Shenzhen/Docs/CP-190143.zip" TargetMode="External"/><Relationship Id="rId2" Type="http://schemas.openxmlformats.org/officeDocument/2006/relationships/hyperlink" Target="http://www.3gpp.org/ftp/tsg_ct/TSG_CT/TSGC_83_Shenzhen/Docs/CP-190142.zip"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ct/TSG_CT/TSGC_83_Shenzhen/Docs/CP-190050.zip" TargetMode="External"/><Relationship Id="rId2" Type="http://schemas.openxmlformats.org/officeDocument/2006/relationships/hyperlink" Target="http://www.3gpp.org/ftp/tsg_ct/TSG_CT/TSGC_83_Shenzhen/Docs/CP-190049.zip" TargetMode="External"/><Relationship Id="rId1" Type="http://schemas.openxmlformats.org/officeDocument/2006/relationships/slideLayout" Target="../slideLayouts/slideLayout25.xml"/><Relationship Id="rId5" Type="http://schemas.openxmlformats.org/officeDocument/2006/relationships/hyperlink" Target="http://www.3gpp.org/ftp/tsg_ct/TSG_CT/TSGC_83_Shenzhen/Docs/CP-190074.zip" TargetMode="External"/><Relationship Id="rId4" Type="http://schemas.openxmlformats.org/officeDocument/2006/relationships/hyperlink" Target="http://www.3gpp.org/ftp/tsg_ct/TSG_CT/TSGC_83_Shenzhen/Docs/CP-190060.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ustomShape 1"/>
          <p:cNvSpPr/>
          <p:nvPr/>
        </p:nvSpPr>
        <p:spPr>
          <a:xfrm>
            <a:off x="1101600" y="185760"/>
            <a:ext cx="5569920" cy="70020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000" b="0" strike="noStrike" spc="-1" dirty="0">
                <a:solidFill>
                  <a:srgbClr val="000000"/>
                </a:solidFill>
                <a:uFill>
                  <a:solidFill>
                    <a:srgbClr val="FFFFFF"/>
                  </a:solidFill>
                </a:uFill>
                <a:latin typeface="Arial"/>
                <a:ea typeface="MS PGothic"/>
              </a:rPr>
              <a:t>3GPP TSG SA Meeting #</a:t>
            </a:r>
            <a:r>
              <a:rPr lang="en-US" sz="2000" spc="-1" dirty="0">
                <a:solidFill>
                  <a:srgbClr val="000000"/>
                </a:solidFill>
                <a:uFill>
                  <a:solidFill>
                    <a:srgbClr val="FFFFFF"/>
                  </a:solidFill>
                </a:uFill>
                <a:latin typeface="Arial"/>
                <a:ea typeface="MS PGothic"/>
              </a:rPr>
              <a:t>83</a:t>
            </a:r>
            <a:r>
              <a:rPr lang="en-US" sz="2000" b="0" strike="noStrike" spc="-1" dirty="0">
                <a:solidFill>
                  <a:srgbClr val="000000"/>
                </a:solidFill>
                <a:uFill>
                  <a:solidFill>
                    <a:srgbClr val="FFFFFF"/>
                  </a:solidFill>
                </a:uFill>
                <a:latin typeface="Arial"/>
                <a:ea typeface="MS PGothic"/>
              </a:rPr>
              <a:t>	                  SP-190219		</a:t>
            </a:r>
            <a:endParaRPr lang="en-US" sz="1800" b="0" strike="noStrike" spc="-1" dirty="0">
              <a:solidFill>
                <a:srgbClr val="000000"/>
              </a:solidFill>
              <a:uFill>
                <a:solidFill>
                  <a:srgbClr val="FFFFFF"/>
                </a:solidFill>
              </a:uFill>
              <a:latin typeface="Arial"/>
            </a:endParaRPr>
          </a:p>
          <a:p>
            <a:pPr>
              <a:lnSpc>
                <a:spcPct val="100000"/>
              </a:lnSpc>
            </a:pPr>
            <a:r>
              <a:rPr lang="en-US" sz="2000" b="0" strike="noStrike" spc="-1" dirty="0">
                <a:solidFill>
                  <a:srgbClr val="000000"/>
                </a:solidFill>
                <a:uFill>
                  <a:solidFill>
                    <a:srgbClr val="FFFFFF"/>
                  </a:solidFill>
                </a:uFill>
                <a:latin typeface="Arial"/>
                <a:ea typeface="MS PGothic"/>
              </a:rPr>
              <a:t>Shenzhen, </a:t>
            </a:r>
            <a:r>
              <a:rPr lang="en-US" sz="2000" b="0" strike="noStrike" spc="-1" dirty="0" err="1">
                <a:solidFill>
                  <a:srgbClr val="000000"/>
                </a:solidFill>
                <a:uFill>
                  <a:solidFill>
                    <a:srgbClr val="FFFFFF"/>
                  </a:solidFill>
                </a:uFill>
                <a:latin typeface="Arial"/>
                <a:ea typeface="MS PGothic"/>
              </a:rPr>
              <a:t>P.R.China</a:t>
            </a:r>
            <a:r>
              <a:rPr lang="en-US" sz="2000" b="0" strike="noStrike" spc="-1" dirty="0">
                <a:solidFill>
                  <a:srgbClr val="000000"/>
                </a:solidFill>
                <a:uFill>
                  <a:solidFill>
                    <a:srgbClr val="FFFFFF"/>
                  </a:solidFill>
                </a:uFill>
                <a:latin typeface="Arial"/>
                <a:ea typeface="MS PGothic"/>
              </a:rPr>
              <a:t>; </a:t>
            </a:r>
            <a:r>
              <a:rPr lang="" sz="2000" spc="-1" dirty="0" smtClean="0">
                <a:solidFill>
                  <a:srgbClr val="000000"/>
                </a:solidFill>
                <a:uFill>
                  <a:solidFill>
                    <a:srgbClr val="FFFFFF"/>
                  </a:solidFill>
                </a:uFill>
                <a:latin typeface="Arial"/>
                <a:ea typeface="MS PGothic"/>
              </a:rPr>
              <a:t>20</a:t>
            </a:r>
            <a:r>
              <a:rPr lang="en-US" sz="2000" spc="-1" baseline="30000" dirty="0" err="1" smtClean="0">
                <a:solidFill>
                  <a:srgbClr val="000000"/>
                </a:solidFill>
                <a:uFill>
                  <a:solidFill>
                    <a:srgbClr val="FFFFFF"/>
                  </a:solidFill>
                </a:uFill>
                <a:latin typeface="Arial"/>
                <a:ea typeface="MS PGothic"/>
              </a:rPr>
              <a:t>th</a:t>
            </a:r>
            <a:r>
              <a:rPr lang="en-US" sz="2000" b="0" strike="noStrike" spc="-1" dirty="0" smtClean="0">
                <a:solidFill>
                  <a:srgbClr val="000000"/>
                </a:solidFill>
                <a:uFill>
                  <a:solidFill>
                    <a:srgbClr val="FFFFFF"/>
                  </a:solidFill>
                </a:uFill>
                <a:latin typeface="Arial"/>
                <a:ea typeface="MS PGothic"/>
              </a:rPr>
              <a:t> </a:t>
            </a:r>
            <a:r>
              <a:rPr lang="en-US" sz="2000" b="0" strike="noStrike" spc="-1" dirty="0">
                <a:solidFill>
                  <a:srgbClr val="000000"/>
                </a:solidFill>
                <a:uFill>
                  <a:solidFill>
                    <a:srgbClr val="FFFFFF"/>
                  </a:solidFill>
                </a:uFill>
                <a:latin typeface="Arial"/>
                <a:ea typeface="MS PGothic"/>
              </a:rPr>
              <a:t>– </a:t>
            </a:r>
            <a:r>
              <a:rPr lang="" sz="2000" spc="-1" dirty="0" smtClean="0">
                <a:solidFill>
                  <a:srgbClr val="000000"/>
                </a:solidFill>
                <a:uFill>
                  <a:solidFill>
                    <a:srgbClr val="FFFFFF"/>
                  </a:solidFill>
                </a:uFill>
                <a:latin typeface="Arial"/>
                <a:ea typeface="MS PGothic"/>
              </a:rPr>
              <a:t>22</a:t>
            </a:r>
            <a:r>
              <a:rPr lang="" sz="2000" spc="-1" baseline="30000" dirty="0" smtClean="0">
                <a:solidFill>
                  <a:srgbClr val="000000"/>
                </a:solidFill>
                <a:uFill>
                  <a:solidFill>
                    <a:srgbClr val="FFFFFF"/>
                  </a:solidFill>
                </a:uFill>
                <a:latin typeface="Arial"/>
                <a:ea typeface="MS PGothic"/>
              </a:rPr>
              <a:t>nd</a:t>
            </a:r>
            <a:r>
              <a:rPr lang="en-US" sz="2000" spc="-1" dirty="0" smtClean="0">
                <a:solidFill>
                  <a:srgbClr val="000000"/>
                </a:solidFill>
                <a:uFill>
                  <a:solidFill>
                    <a:srgbClr val="FFFFFF"/>
                  </a:solidFill>
                </a:uFill>
                <a:latin typeface="Arial"/>
                <a:ea typeface="MS PGothic"/>
              </a:rPr>
              <a:t> </a:t>
            </a:r>
            <a:r>
              <a:rPr lang="en-US" sz="2000" spc="-1" dirty="0">
                <a:solidFill>
                  <a:srgbClr val="000000"/>
                </a:solidFill>
                <a:uFill>
                  <a:solidFill>
                    <a:srgbClr val="FFFFFF"/>
                  </a:solidFill>
                </a:uFill>
                <a:latin typeface="Arial"/>
                <a:ea typeface="MS PGothic"/>
              </a:rPr>
              <a:t>March</a:t>
            </a:r>
            <a:r>
              <a:rPr lang="en-US" sz="2000" b="0" strike="noStrike" spc="-1" dirty="0">
                <a:solidFill>
                  <a:srgbClr val="000000"/>
                </a:solidFill>
                <a:uFill>
                  <a:solidFill>
                    <a:srgbClr val="FFFFFF"/>
                  </a:solidFill>
                </a:uFill>
                <a:latin typeface="Arial"/>
                <a:ea typeface="MS PGothic"/>
              </a:rPr>
              <a:t> 2019</a:t>
            </a:r>
            <a:endParaRPr lang="en-US" sz="1800" b="0" strike="noStrike" spc="-1" dirty="0">
              <a:solidFill>
                <a:srgbClr val="000000"/>
              </a:solidFill>
              <a:uFill>
                <a:solidFill>
                  <a:srgbClr val="FFFFFF"/>
                </a:solidFill>
              </a:uFill>
              <a:latin typeface="Arial"/>
            </a:endParaRPr>
          </a:p>
        </p:txBody>
      </p:sp>
      <p:pic>
        <p:nvPicPr>
          <p:cNvPr id="153" name="Picture 6"/>
          <p:cNvPicPr/>
          <p:nvPr/>
        </p:nvPicPr>
        <p:blipFill>
          <a:blip r:embed="rId2">
            <a:lum bright="70000" contrast="-70000"/>
          </a:blip>
          <a:stretch/>
        </p:blipFill>
        <p:spPr>
          <a:xfrm>
            <a:off x="762120" y="1514520"/>
            <a:ext cx="7619760" cy="4438440"/>
          </a:xfrm>
          <a:prstGeom prst="rect">
            <a:avLst/>
          </a:prstGeom>
          <a:ln>
            <a:noFill/>
          </a:ln>
        </p:spPr>
      </p:pic>
      <p:sp>
        <p:nvSpPr>
          <p:cNvPr id="154" name="CustomShape 2"/>
          <p:cNvSpPr/>
          <p:nvPr/>
        </p:nvSpPr>
        <p:spPr>
          <a:xfrm>
            <a:off x="725400" y="1411200"/>
            <a:ext cx="7813440" cy="4100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a:solidFill>
                  <a:srgbClr val="FF0000"/>
                </a:solidFill>
                <a:uFill>
                  <a:solidFill>
                    <a:srgbClr val="FFFFFF"/>
                  </a:solidFill>
                </a:uFill>
                <a:latin typeface="Arial"/>
                <a:ea typeface="MS PGothic"/>
              </a:rPr>
              <a:t>
</a:t>
            </a:r>
            <a:r>
              <a:rPr lang="en-US" sz="2800" b="0" strike="noStrike" spc="-1">
                <a:solidFill>
                  <a:srgbClr val="FF0000"/>
                </a:solidFill>
                <a:uFill>
                  <a:solidFill>
                    <a:srgbClr val="FFFFFF"/>
                  </a:solidFill>
                </a:uFill>
                <a:latin typeface="Arial"/>
                <a:ea typeface="MS PGothic"/>
              </a:rPr>
              <a:t>
</a:t>
            </a:r>
            <a:endParaRPr lang="en-US" sz="1800" b="0" strike="noStrike" spc="-1">
              <a:solidFill>
                <a:srgbClr val="000000"/>
              </a:solidFill>
              <a:uFill>
                <a:solidFill>
                  <a:srgbClr val="FFFFFF"/>
                </a:solidFill>
              </a:uFill>
              <a:latin typeface="Arial"/>
            </a:endParaRPr>
          </a:p>
        </p:txBody>
      </p:sp>
      <p:sp>
        <p:nvSpPr>
          <p:cNvPr id="155" name="CustomShape 3"/>
          <p:cNvSpPr/>
          <p:nvPr/>
        </p:nvSpPr>
        <p:spPr>
          <a:xfrm>
            <a:off x="1049400" y="3790800"/>
            <a:ext cx="7135560" cy="1752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90000"/>
              </a:lnSpc>
            </a:pPr>
            <a:r>
              <a:rPr lang="en-US" sz="2400" b="0" strike="noStrike" spc="-1" dirty="0">
                <a:solidFill>
                  <a:srgbClr val="000000"/>
                </a:solidFill>
                <a:uFill>
                  <a:solidFill>
                    <a:srgbClr val="FFFFFF"/>
                  </a:solidFill>
                </a:uFill>
                <a:latin typeface="Arial"/>
              </a:rPr>
              <a:t>TSG CT Chairman</a:t>
            </a:r>
            <a:endParaRPr lang="en-US" sz="1800" b="0" strike="noStrike" spc="-1" dirty="0">
              <a:solidFill>
                <a:srgbClr val="000000"/>
              </a:solidFill>
              <a:uFill>
                <a:solidFill>
                  <a:srgbClr val="FFFFFF"/>
                </a:solidFill>
              </a:uFill>
              <a:latin typeface="Arial"/>
            </a:endParaRPr>
          </a:p>
          <a:p>
            <a:pPr algn="ctr">
              <a:lnSpc>
                <a:spcPct val="90000"/>
              </a:lnSpc>
            </a:pPr>
            <a:r>
              <a:rPr lang="en-US" sz="2400" b="0" strike="noStrike" spc="-1" dirty="0">
                <a:solidFill>
                  <a:srgbClr val="000000"/>
                </a:solidFill>
                <a:uFill>
                  <a:solidFill>
                    <a:srgbClr val="FFFFFF"/>
                  </a:solidFill>
                </a:uFill>
                <a:latin typeface="Arial"/>
              </a:rPr>
              <a:t>Georg Mayer (Huawei) </a:t>
            </a:r>
            <a:endParaRPr lang="en-US" sz="1800" b="0" strike="noStrike" spc="-1" dirty="0">
              <a:solidFill>
                <a:srgbClr val="000000"/>
              </a:solidFill>
              <a:uFill>
                <a:solidFill>
                  <a:srgbClr val="FFFFFF"/>
                </a:solidFill>
              </a:uFill>
              <a:latin typeface="Arial"/>
            </a:endParaRPr>
          </a:p>
        </p:txBody>
      </p:sp>
      <p:sp>
        <p:nvSpPr>
          <p:cNvPr id="156" name="CustomShape 4"/>
          <p:cNvSpPr/>
          <p:nvPr/>
        </p:nvSpPr>
        <p:spPr>
          <a:xfrm>
            <a:off x="1863000" y="2011320"/>
            <a:ext cx="5147640" cy="13093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gn="ctr">
              <a:lnSpc>
                <a:spcPct val="100000"/>
              </a:lnSpc>
            </a:pPr>
            <a:r>
              <a:rPr lang="en-US" sz="4000" b="0" strike="noStrike" spc="-1" dirty="0">
                <a:solidFill>
                  <a:srgbClr val="FF3300"/>
                </a:solidFill>
                <a:uFill>
                  <a:solidFill>
                    <a:srgbClr val="FFFFFF"/>
                  </a:solidFill>
                </a:uFill>
                <a:latin typeface="Arial"/>
              </a:rPr>
              <a:t>TSG CT status report 
to TSG SA83</a:t>
            </a:r>
            <a:endParaRPr lang="en-US" sz="1800" b="0" strike="noStrike" spc="-1" dirty="0">
              <a:solidFill>
                <a:srgbClr val="000000"/>
              </a:solidFill>
              <a:uFill>
                <a:solidFill>
                  <a:srgbClr val="FFFFFF"/>
                </a:solidFill>
              </a:uFill>
              <a:latin typeface="Arial"/>
            </a:endParaRPr>
          </a:p>
        </p:txBody>
      </p:sp>
      <p:sp>
        <p:nvSpPr>
          <p:cNvPr id="7"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New Rel-16 WIDs / SIDs </a:t>
            </a:r>
            <a:r>
              <a:rPr lang="en-US" sz="3200" spc="-1" dirty="0">
                <a:solidFill>
                  <a:srgbClr val="FF0000"/>
                </a:solidFill>
                <a:uFill>
                  <a:solidFill>
                    <a:srgbClr val="FFFFFF"/>
                  </a:solidFill>
                </a:uFill>
                <a:latin typeface="Arial"/>
              </a:rPr>
              <a:t>2/2</a:t>
            </a:r>
            <a:endParaRPr lang="en-US" sz="1000" b="0" strike="noStrike" spc="-1" dirty="0">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graphicFrame>
        <p:nvGraphicFramePr>
          <p:cNvPr id="15" name="Content Placeholder 1">
            <a:extLst>
              <a:ext uri="{FF2B5EF4-FFF2-40B4-BE49-F238E27FC236}">
                <a16:creationId xmlns:a16="http://schemas.microsoft.com/office/drawing/2014/main" xmlns="" id="{5A2F31D2-63E3-42CF-AD53-876C5C85D70B}"/>
              </a:ext>
            </a:extLst>
          </p:cNvPr>
          <p:cNvGraphicFramePr>
            <a:graphicFrameLocks/>
          </p:cNvGraphicFramePr>
          <p:nvPr>
            <p:extLst>
              <p:ext uri="{D42A27DB-BD31-4B8C-83A1-F6EECF244321}">
                <p14:modId xmlns:p14="http://schemas.microsoft.com/office/powerpoint/2010/main" val="256469003"/>
              </p:ext>
            </p:extLst>
          </p:nvPr>
        </p:nvGraphicFramePr>
        <p:xfrm>
          <a:off x="457200" y="1767445"/>
          <a:ext cx="8229601" cy="4186858"/>
        </p:xfrm>
        <a:graphic>
          <a:graphicData uri="http://schemas.openxmlformats.org/drawingml/2006/table">
            <a:tbl>
              <a:tblPr firstRow="1" firstCol="1" bandRow="1">
                <a:tableStyleId>{5C22544A-7EE6-4342-B048-85BDC9FD1C3A}</a:tableStyleId>
              </a:tblPr>
              <a:tblGrid>
                <a:gridCol w="1129724">
                  <a:extLst>
                    <a:ext uri="{9D8B030D-6E8A-4147-A177-3AD203B41FA5}">
                      <a16:colId xmlns:a16="http://schemas.microsoft.com/office/drawing/2014/main" xmlns="" val="20000"/>
                    </a:ext>
                  </a:extLst>
                </a:gridCol>
                <a:gridCol w="3572905">
                  <a:extLst>
                    <a:ext uri="{9D8B030D-6E8A-4147-A177-3AD203B41FA5}">
                      <a16:colId xmlns:a16="http://schemas.microsoft.com/office/drawing/2014/main" xmlns="" val="20001"/>
                    </a:ext>
                  </a:extLst>
                </a:gridCol>
                <a:gridCol w="484094">
                  <a:extLst>
                    <a:ext uri="{9D8B030D-6E8A-4147-A177-3AD203B41FA5}">
                      <a16:colId xmlns:a16="http://schemas.microsoft.com/office/drawing/2014/main" xmlns="" val="20002"/>
                    </a:ext>
                  </a:extLst>
                </a:gridCol>
                <a:gridCol w="1285099">
                  <a:extLst>
                    <a:ext uri="{9D8B030D-6E8A-4147-A177-3AD203B41FA5}">
                      <a16:colId xmlns:a16="http://schemas.microsoft.com/office/drawing/2014/main" xmlns="" val="20004"/>
                    </a:ext>
                  </a:extLst>
                </a:gridCol>
                <a:gridCol w="927903">
                  <a:extLst>
                    <a:ext uri="{9D8B030D-6E8A-4147-A177-3AD203B41FA5}">
                      <a16:colId xmlns:a16="http://schemas.microsoft.com/office/drawing/2014/main" xmlns="" val="1205552245"/>
                    </a:ext>
                  </a:extLst>
                </a:gridCol>
                <a:gridCol w="829876">
                  <a:extLst>
                    <a:ext uri="{9D8B030D-6E8A-4147-A177-3AD203B41FA5}">
                      <a16:colId xmlns:a16="http://schemas.microsoft.com/office/drawing/2014/main" xmlns="" val="436519919"/>
                    </a:ext>
                  </a:extLst>
                </a:gridCol>
              </a:tblGrid>
              <a:tr h="447454">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TDOC</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TITLE</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WG</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WI</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New Spec number</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UID</a:t>
                      </a:r>
                    </a:p>
                  </a:txBody>
                  <a:tcPr marL="68583" marR="68583" marT="0" marB="0"/>
                </a:tc>
                <a:extLst>
                  <a:ext uri="{0D108BD9-81ED-4DB2-BD59-A6C34878D82A}">
                    <a16:rowId xmlns:a16="http://schemas.microsoft.com/office/drawing/2014/main" xmlns="" val="10000"/>
                  </a:ext>
                </a:extLst>
              </a:tr>
              <a:tr h="504103">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CP-190197</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of System enhancements for Provision of Access to Restricted Local Operator Services by Unauthenticated UEs</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CT1</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PARLOS</a:t>
                      </a: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830012</a:t>
                      </a:r>
                    </a:p>
                  </a:txBody>
                  <a:tcPr marL="0" marR="0" marT="0" marB="0"/>
                </a:tc>
                <a:extLst>
                  <a:ext uri="{0D108BD9-81ED-4DB2-BD59-A6C34878D82A}">
                    <a16:rowId xmlns:a16="http://schemas.microsoft.com/office/drawing/2014/main" xmlns="" val="10002"/>
                  </a:ext>
                </a:extLst>
              </a:tr>
              <a:tr h="515181">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CP-190198</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of Cellular IoT support and evolution for the 5G System</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CT1</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5G_CIoT</a:t>
                      </a: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830013</a:t>
                      </a:r>
                    </a:p>
                  </a:txBody>
                  <a:tcPr marL="0" marR="0" marT="0" marB="0"/>
                </a:tc>
                <a:extLst>
                  <a:ext uri="{0D108BD9-81ED-4DB2-BD59-A6C34878D82A}">
                    <a16:rowId xmlns:a16="http://schemas.microsoft.com/office/drawing/2014/main" xmlns="" val="486002941"/>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CP-190199</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Mission Critical Data for Rel-16 - CT aspects</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CT1</a:t>
                      </a:r>
                    </a:p>
                  </a:txBody>
                  <a:tcPr marL="0" marR="0" marT="0" marB="0"/>
                </a:tc>
                <a:tc>
                  <a:txBody>
                    <a:bodyPr/>
                    <a:lstStyle/>
                    <a:p>
                      <a:pPr algn="l" fontAlgn="t"/>
                      <a:r>
                        <a:rPr lang="fr-FR" sz="1400" b="0" i="0" u="none" strike="noStrike" dirty="0">
                          <a:solidFill>
                            <a:srgbClr val="000000"/>
                          </a:solidFill>
                          <a:effectLst/>
                          <a:latin typeface="Arial" panose="020B0604020202020204" pitchFamily="34" charset="0"/>
                          <a:ea typeface="+mn-ea"/>
                          <a:cs typeface="Arial" panose="020B0604020202020204" pitchFamily="34" charset="0"/>
                        </a:rPr>
                        <a:t>eMCData2</a:t>
                      </a:r>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24.487</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830014</a:t>
                      </a:r>
                    </a:p>
                  </a:txBody>
                  <a:tcPr marL="0" marR="0" marT="0" marB="0"/>
                </a:tc>
                <a:extLst>
                  <a:ext uri="{0D108BD9-81ED-4DB2-BD59-A6C34878D82A}">
                    <a16:rowId xmlns:a16="http://schemas.microsoft.com/office/drawing/2014/main" xmlns="" val="1551177205"/>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CP-190200</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on wireless and wireline convergence for the 5G system architecture</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CT1</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5WWC</a:t>
                      </a: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830015</a:t>
                      </a:r>
                    </a:p>
                  </a:txBody>
                  <a:tcPr marL="0" marR="0" marT="0" marB="0"/>
                </a:tc>
                <a:extLst>
                  <a:ext uri="{0D108BD9-81ED-4DB2-BD59-A6C34878D82A}">
                    <a16:rowId xmlns:a16="http://schemas.microsoft.com/office/drawing/2014/main" xmlns="" val="2022998345"/>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CP-190201</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of Access Traffic Steering, Switch and Splitting support in 5G system</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CT1</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ATSSS</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24.193</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830016</a:t>
                      </a:r>
                    </a:p>
                  </a:txBody>
                  <a:tcPr marL="0" marR="0" marT="0" marB="0"/>
                </a:tc>
                <a:extLst>
                  <a:ext uri="{0D108BD9-81ED-4DB2-BD59-A6C34878D82A}">
                    <a16:rowId xmlns:a16="http://schemas.microsoft.com/office/drawing/2014/main" xmlns="" val="3220695853"/>
                  </a:ext>
                </a:extLst>
              </a:tr>
              <a:tr h="426509">
                <a:tc>
                  <a:txBody>
                    <a:bodyPr/>
                    <a:lstStyle/>
                    <a:p>
                      <a:pPr algn="l" fontAlgn="t"/>
                      <a:endParaRPr lang="en-GB" sz="14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extLst>
                  <a:ext uri="{0D108BD9-81ED-4DB2-BD59-A6C34878D82A}">
                    <a16:rowId xmlns:a16="http://schemas.microsoft.com/office/drawing/2014/main" xmlns="" val="1325817937"/>
                  </a:ext>
                </a:extLst>
              </a:tr>
            </a:tbl>
          </a:graphicData>
        </a:graphic>
      </p:graphicFrame>
    </p:spTree>
    <p:extLst>
      <p:ext uri="{BB962C8B-B14F-4D97-AF65-F5344CB8AC3E}">
        <p14:creationId xmlns:p14="http://schemas.microsoft.com/office/powerpoint/2010/main" val="472751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spc="-1" dirty="0">
                <a:solidFill>
                  <a:srgbClr val="FF0000"/>
                </a:solidFill>
                <a:uFill>
                  <a:solidFill>
                    <a:srgbClr val="FFFFFF"/>
                  </a:solidFill>
                </a:uFill>
              </a:rPr>
              <a:t>Revised Rel-16 WIDs / SIDs</a:t>
            </a: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2434853496"/>
              </p:ext>
            </p:extLst>
          </p:nvPr>
        </p:nvGraphicFramePr>
        <p:xfrm>
          <a:off x="346860" y="1839005"/>
          <a:ext cx="8449920" cy="2269808"/>
        </p:xfrm>
        <a:graphic>
          <a:graphicData uri="http://schemas.openxmlformats.org/drawingml/2006/table">
            <a:tbl>
              <a:tblPr/>
              <a:tblGrid>
                <a:gridCol w="835379">
                  <a:extLst>
                    <a:ext uri="{9D8B030D-6E8A-4147-A177-3AD203B41FA5}">
                      <a16:colId xmlns:a16="http://schemas.microsoft.com/office/drawing/2014/main" xmlns="" val="20000"/>
                    </a:ext>
                  </a:extLst>
                </a:gridCol>
                <a:gridCol w="4836034">
                  <a:extLst>
                    <a:ext uri="{9D8B030D-6E8A-4147-A177-3AD203B41FA5}">
                      <a16:colId xmlns:a16="http://schemas.microsoft.com/office/drawing/2014/main" xmlns="" val="20001"/>
                    </a:ext>
                  </a:extLst>
                </a:gridCol>
                <a:gridCol w="926169">
                  <a:extLst>
                    <a:ext uri="{9D8B030D-6E8A-4147-A177-3AD203B41FA5}">
                      <a16:colId xmlns:a16="http://schemas.microsoft.com/office/drawing/2014/main" xmlns="" val="20002"/>
                    </a:ext>
                  </a:extLst>
                </a:gridCol>
                <a:gridCol w="926169">
                  <a:extLst>
                    <a:ext uri="{9D8B030D-6E8A-4147-A177-3AD203B41FA5}">
                      <a16:colId xmlns:a16="http://schemas.microsoft.com/office/drawing/2014/main" xmlns="" val="480769630"/>
                    </a:ext>
                  </a:extLst>
                </a:gridCol>
                <a:gridCol w="926169">
                  <a:extLst>
                    <a:ext uri="{9D8B030D-6E8A-4147-A177-3AD203B41FA5}">
                      <a16:colId xmlns:a16="http://schemas.microsoft.com/office/drawing/2014/main" xmlns="" val="2419005280"/>
                    </a:ext>
                  </a:extLst>
                </a:gridCol>
              </a:tblGrid>
              <a:tr h="373377">
                <a:tc>
                  <a:txBody>
                    <a:bodyPr/>
                    <a:lstStyle/>
                    <a:p>
                      <a:pPr algn="ctr">
                        <a:lnSpc>
                          <a:spcPct val="107000"/>
                        </a:lnSpc>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TDOC</a:t>
                      </a:r>
                      <a:endParaRPr lang="en-US" sz="14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TITLE</a:t>
                      </a:r>
                      <a:endParaRPr lang="en-US" sz="14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WG</a:t>
                      </a:r>
                      <a:endParaRPr lang="en-US" sz="14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Revision of</a:t>
                      </a:r>
                      <a:endParaRPr lang="en-US" sz="14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marL="0" marR="0" lvl="0" indent="0" algn="ctr" defTabSz="914400" eaLnBrk="1" fontAlgn="auto" latinLnBrk="0" hangingPunct="1">
                        <a:lnSpc>
                          <a:spcPct val="107000"/>
                        </a:lnSpc>
                        <a:spcBef>
                          <a:spcPts val="0"/>
                        </a:spcBef>
                        <a:spcAft>
                          <a:spcPts val="0"/>
                        </a:spcAft>
                        <a:buClrTx/>
                        <a:buSzTx/>
                        <a:buFontTx/>
                        <a:buNone/>
                        <a:tabLst/>
                        <a:defRPr/>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New Spec number</a:t>
                      </a:r>
                      <a:endParaRPr lang="en-US" sz="14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p>
                      <a:pPr algn="ctr">
                        <a:lnSpc>
                          <a:spcPct val="107000"/>
                        </a:lnSpc>
                      </a:pPr>
                      <a:endParaRPr lang="en-US" sz="14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99186">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CP-190203</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Revised WID on Mission Critical Communication Interworking with Land Mobile Radio Systems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CP-183248</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29.379</a:t>
                      </a:r>
                      <a:br>
                        <a:rPr lang="en-GB" sz="1400" b="0" i="0" u="none" strike="noStrike" dirty="0">
                          <a:solidFill>
                            <a:srgbClr val="000000"/>
                          </a:solidFill>
                          <a:effectLst/>
                          <a:latin typeface="Arial" panose="020B0604020202020204" pitchFamily="34" charset="0"/>
                          <a:cs typeface="Arial" panose="020B0604020202020204" pitchFamily="34" charset="0"/>
                        </a:rPr>
                      </a:br>
                      <a:r>
                        <a:rPr lang="en-GB" sz="1400" b="0" i="0" u="none" strike="noStrike" dirty="0">
                          <a:solidFill>
                            <a:srgbClr val="000000"/>
                          </a:solidFill>
                          <a:effectLst/>
                          <a:latin typeface="Arial" panose="020B0604020202020204" pitchFamily="34" charset="0"/>
                          <a:cs typeface="Arial" panose="020B0604020202020204" pitchFamily="34" charset="0"/>
                        </a:rPr>
                        <a:t>29.380</a:t>
                      </a:r>
                      <a:br>
                        <a:rPr lang="en-GB" sz="1400" b="0" i="0" u="none" strike="noStrike" dirty="0">
                          <a:solidFill>
                            <a:srgbClr val="000000"/>
                          </a:solidFill>
                          <a:effectLst/>
                          <a:latin typeface="Arial" panose="020B0604020202020204" pitchFamily="34" charset="0"/>
                          <a:cs typeface="Arial" panose="020B0604020202020204" pitchFamily="34" charset="0"/>
                        </a:rPr>
                      </a:br>
                      <a:r>
                        <a:rPr lang="en-GB" sz="1400" b="0" i="0" u="none" strike="noStrike" dirty="0">
                          <a:solidFill>
                            <a:srgbClr val="000000"/>
                          </a:solidFill>
                          <a:effectLst/>
                          <a:latin typeface="Arial" panose="020B0604020202020204" pitchFamily="34" charset="0"/>
                          <a:cs typeface="Arial" panose="020B0604020202020204" pitchFamily="34" charset="0"/>
                        </a:rPr>
                        <a:t>29.582</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139216794"/>
                  </a:ext>
                </a:extLst>
              </a:tr>
              <a:tr h="399186">
                <a:tc>
                  <a:txBody>
                    <a:bodyPr/>
                    <a:lstStyle/>
                    <a:p>
                      <a:pPr algn="l" fontAlgn="t"/>
                      <a:r>
                        <a:rPr lang="en-GB" sz="1400" b="1" i="0" u="sng" strike="noStrike">
                          <a:solidFill>
                            <a:srgbClr val="0000FF"/>
                          </a:solidFill>
                          <a:effectLst/>
                          <a:latin typeface="Arial" panose="020B0604020202020204" pitchFamily="34" charset="0"/>
                          <a:cs typeface="Arial" panose="020B0604020202020204" pitchFamily="34" charset="0"/>
                          <a:hlinkClick r:id="rId2"/>
                        </a:rPr>
                        <a:t>CP-190142</a:t>
                      </a:r>
                      <a:endParaRPr lang="en-GB" sz="1400" b="1" i="0" u="sng" strike="noStrike">
                        <a:solidFill>
                          <a:srgbClr val="0000FF"/>
                        </a:solidFill>
                        <a:effectLst/>
                        <a:latin typeface="Arial" panose="020B0604020202020204" pitchFamily="34" charset="0"/>
                        <a:cs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Revised WID on Signalling Improvements for Network Efficiency in 5GS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CP-183085</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3365652174"/>
                  </a:ext>
                </a:extLst>
              </a:tr>
              <a:tr h="399186">
                <a:tc>
                  <a:txBody>
                    <a:bodyPr/>
                    <a:lstStyle/>
                    <a:p>
                      <a:pPr algn="l" fontAlgn="t"/>
                      <a:r>
                        <a:rPr lang="en-GB" sz="1400" b="1" i="0" u="sng" strike="noStrike">
                          <a:solidFill>
                            <a:srgbClr val="0000FF"/>
                          </a:solidFill>
                          <a:effectLst/>
                          <a:latin typeface="Arial" panose="020B0604020202020204" pitchFamily="34" charset="0"/>
                          <a:cs typeface="Arial" panose="020B0604020202020204" pitchFamily="34" charset="0"/>
                          <a:hlinkClick r:id="rId3"/>
                        </a:rPr>
                        <a:t>CP-190143</a:t>
                      </a:r>
                      <a:endParaRPr lang="en-GB" sz="1400" b="1" i="0" u="sng" strike="noStrike">
                        <a:solidFill>
                          <a:srgbClr val="0000FF"/>
                        </a:solidFill>
                        <a:effectLst/>
                        <a:latin typeface="Arial" panose="020B0604020202020204" pitchFamily="34" charset="0"/>
                        <a:cs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400" b="0" i="0" u="none" strike="noStrike">
                          <a:solidFill>
                            <a:srgbClr val="000000"/>
                          </a:solidFill>
                          <a:effectLst/>
                          <a:latin typeface="Arial" panose="020B0604020202020204" pitchFamily="34" charset="0"/>
                          <a:cs typeface="Arial" panose="020B0604020202020204" pitchFamily="34" charset="0"/>
                        </a:rPr>
                        <a:t>Revised WID on Mission Critical system migration and interconnection</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CP-183244</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endParaRPr lang="en-GB"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919802061"/>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975217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spc="-1" dirty="0">
                <a:solidFill>
                  <a:srgbClr val="FF0000"/>
                </a:solidFill>
                <a:uFill>
                  <a:solidFill>
                    <a:srgbClr val="FFFFFF"/>
                  </a:solidFill>
                </a:uFill>
              </a:rPr>
              <a:t>New TS/TR number allocated</a:t>
            </a:r>
            <a:endParaRPr lang="en-US" sz="1000" spc="-1" dirty="0">
              <a:solidFill>
                <a:srgbClr val="000000"/>
              </a:solidFill>
              <a:uFill>
                <a:solidFill>
                  <a:srgbClr val="FFFFFF"/>
                </a:solidFill>
              </a:uFil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12</a:t>
            </a:fld>
            <a:endParaRPr lang="en-US" sz="1400" b="0" strike="noStrike" spc="-1" dirty="0">
              <a:solidFill>
                <a:srgbClr val="000000"/>
              </a:solidFill>
              <a:uFill>
                <a:solidFill>
                  <a:srgbClr val="FFFFFF"/>
                </a:solidFill>
              </a:uFill>
              <a:latin typeface="Times New Roman"/>
            </a:endParaRPr>
          </a:p>
        </p:txBody>
      </p:sp>
      <p:graphicFrame>
        <p:nvGraphicFramePr>
          <p:cNvPr id="15" name="Table 14">
            <a:extLst>
              <a:ext uri="{FF2B5EF4-FFF2-40B4-BE49-F238E27FC236}">
                <a16:creationId xmlns:a16="http://schemas.microsoft.com/office/drawing/2014/main" xmlns="" id="{FD3EBF59-CE9F-4503-8894-D5FB0A19AF8A}"/>
              </a:ext>
            </a:extLst>
          </p:cNvPr>
          <p:cNvGraphicFramePr>
            <a:graphicFrameLocks noGrp="1"/>
          </p:cNvGraphicFramePr>
          <p:nvPr>
            <p:extLst>
              <p:ext uri="{D42A27DB-BD31-4B8C-83A1-F6EECF244321}">
                <p14:modId xmlns:p14="http://schemas.microsoft.com/office/powerpoint/2010/main" val="3148797406"/>
              </p:ext>
            </p:extLst>
          </p:nvPr>
        </p:nvGraphicFramePr>
        <p:xfrm>
          <a:off x="286364" y="1777748"/>
          <a:ext cx="8570912" cy="3698240"/>
        </p:xfrm>
        <a:graphic>
          <a:graphicData uri="http://schemas.openxmlformats.org/drawingml/2006/table">
            <a:tbl>
              <a:tblPr firstRow="1" bandRow="1">
                <a:tableStyleId>{5C22544A-7EE6-4342-B048-85BDC9FD1C3A}</a:tableStyleId>
              </a:tblPr>
              <a:tblGrid>
                <a:gridCol w="1045276">
                  <a:extLst>
                    <a:ext uri="{9D8B030D-6E8A-4147-A177-3AD203B41FA5}">
                      <a16:colId xmlns:a16="http://schemas.microsoft.com/office/drawing/2014/main" xmlns="" val="955337299"/>
                    </a:ext>
                  </a:extLst>
                </a:gridCol>
                <a:gridCol w="4392488">
                  <a:extLst>
                    <a:ext uri="{9D8B030D-6E8A-4147-A177-3AD203B41FA5}">
                      <a16:colId xmlns:a16="http://schemas.microsoft.com/office/drawing/2014/main" xmlns="" val="2381141619"/>
                    </a:ext>
                  </a:extLst>
                </a:gridCol>
                <a:gridCol w="2232248">
                  <a:extLst>
                    <a:ext uri="{9D8B030D-6E8A-4147-A177-3AD203B41FA5}">
                      <a16:colId xmlns:a16="http://schemas.microsoft.com/office/drawing/2014/main" xmlns="" val="2465055558"/>
                    </a:ext>
                  </a:extLst>
                </a:gridCol>
                <a:gridCol w="900900">
                  <a:extLst>
                    <a:ext uri="{9D8B030D-6E8A-4147-A177-3AD203B41FA5}">
                      <a16:colId xmlns:a16="http://schemas.microsoft.com/office/drawing/2014/main" xmlns="" val="2223098732"/>
                    </a:ext>
                  </a:extLst>
                </a:gridCol>
              </a:tblGrid>
              <a:tr h="139040">
                <a:tc>
                  <a:txBody>
                    <a:bodyPr/>
                    <a:lstStyle/>
                    <a:p>
                      <a:pPr algn="ctr"/>
                      <a:r>
                        <a:rPr lang="en-GB" sz="1400" b="1" dirty="0">
                          <a:solidFill>
                            <a:schemeClr val="lt1"/>
                          </a:solidFill>
                          <a:effectLst/>
                          <a:latin typeface="Arial" panose="020B0604020202020204" pitchFamily="34" charset="0"/>
                          <a:cs typeface="Arial" panose="020B0604020202020204" pitchFamily="34" charset="0"/>
                        </a:rPr>
                        <a:t>3GPP TS/TR</a:t>
                      </a:r>
                    </a:p>
                  </a:txBody>
                  <a:tcPr/>
                </a:tc>
                <a:tc>
                  <a:txBody>
                    <a:bodyPr/>
                    <a:lstStyle/>
                    <a:p>
                      <a:pPr algn="ctr"/>
                      <a:r>
                        <a:rPr lang="en-GB" sz="1400" b="1" dirty="0">
                          <a:solidFill>
                            <a:schemeClr val="lt1"/>
                          </a:solidFill>
                          <a:effectLst/>
                          <a:latin typeface="Arial" panose="020B0604020202020204" pitchFamily="34" charset="0"/>
                          <a:cs typeface="Arial" panose="020B0604020202020204" pitchFamily="34" charset="0"/>
                        </a:rPr>
                        <a:t>Title</a:t>
                      </a:r>
                    </a:p>
                  </a:txBody>
                  <a:tcPr/>
                </a:tc>
                <a:tc>
                  <a:txBody>
                    <a:bodyPr/>
                    <a:lstStyle/>
                    <a:p>
                      <a:pPr algn="ctr"/>
                      <a:r>
                        <a:rPr lang="en-GB" sz="1400" b="1" dirty="0">
                          <a:solidFill>
                            <a:schemeClr val="lt1"/>
                          </a:solidFill>
                          <a:effectLst/>
                          <a:latin typeface="Arial" panose="020B0604020202020204" pitchFamily="34" charset="0"/>
                          <a:cs typeface="Arial" panose="020B0604020202020204" pitchFamily="34" charset="0"/>
                        </a:rPr>
                        <a:t>Release</a:t>
                      </a:r>
                    </a:p>
                  </a:txBody>
                  <a:tcPr/>
                </a:tc>
                <a:tc>
                  <a:txBody>
                    <a:bodyPr/>
                    <a:lstStyle/>
                    <a:p>
                      <a:pPr algn="ctr"/>
                      <a:r>
                        <a:rPr lang="en-GB" sz="1400" b="1" dirty="0">
                          <a:solidFill>
                            <a:schemeClr val="lt1"/>
                          </a:solidFill>
                          <a:effectLst/>
                          <a:latin typeface="Arial" panose="020B0604020202020204" pitchFamily="34" charset="0"/>
                          <a:cs typeface="Arial" panose="020B0604020202020204" pitchFamily="34" charset="0"/>
                        </a:rPr>
                        <a:t>CT WG</a:t>
                      </a:r>
                    </a:p>
                  </a:txBody>
                  <a:tcPr/>
                </a:tc>
                <a:extLst>
                  <a:ext uri="{0D108BD9-81ED-4DB2-BD59-A6C34878D82A}">
                    <a16:rowId xmlns:a16="http://schemas.microsoft.com/office/drawing/2014/main" xmlns="" val="301768856"/>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29.515</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5G System; GMLC Services; Stage 3</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Rel-16</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CT4</a:t>
                      </a:r>
                    </a:p>
                  </a:txBody>
                  <a:tcPr/>
                </a:tc>
                <a:extLst>
                  <a:ext uri="{0D108BD9-81ED-4DB2-BD59-A6C34878D82A}">
                    <a16:rowId xmlns:a16="http://schemas.microsoft.com/office/drawing/2014/main" xmlns="" val="1487964854"/>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29.517</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Application Function Event Exposure Service</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Rel-16</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CT3</a:t>
                      </a:r>
                    </a:p>
                  </a:txBody>
                  <a:tcPr/>
                </a:tc>
                <a:extLst>
                  <a:ext uri="{0D108BD9-81ED-4DB2-BD59-A6C34878D82A}">
                    <a16:rowId xmlns:a16="http://schemas.microsoft.com/office/drawing/2014/main" xmlns="" val="3071888329"/>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24.534</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User Equipment (UE) – Time-Sensitive Networking (TSN) Translator N60 interface specification</a:t>
                      </a:r>
                    </a:p>
                  </a:txBody>
                  <a:tcPr marL="68580" marR="68580" marT="0" marB="0" anchor="b"/>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0" i="0" u="none" strike="noStrike" kern="1200" dirty="0">
                          <a:solidFill>
                            <a:schemeClr val="dk1"/>
                          </a:solidFill>
                          <a:effectLst/>
                          <a:latin typeface="Arial" panose="020B0604020202020204" pitchFamily="34" charset="0"/>
                          <a:ea typeface="+mn-ea"/>
                          <a:cs typeface="+mn-cs"/>
                        </a:rPr>
                        <a:t>Rel-16</a:t>
                      </a:r>
                    </a:p>
                    <a:p>
                      <a:endParaRPr lang="en-GB" sz="1400" b="0" i="0" u="none" strike="noStrike" kern="1200" dirty="0">
                        <a:solidFill>
                          <a:schemeClr val="dk1"/>
                        </a:solidFill>
                        <a:effectLst/>
                        <a:latin typeface="Arial" panose="020B0604020202020204" pitchFamily="34" charset="0"/>
                        <a:ea typeface="+mn-ea"/>
                        <a:cs typeface="+mn-cs"/>
                      </a:endParaRP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CT1</a:t>
                      </a:r>
                    </a:p>
                  </a:txBody>
                  <a:tcPr/>
                </a:tc>
                <a:extLst>
                  <a:ext uri="{0D108BD9-81ED-4DB2-BD59-A6C34878D82A}">
                    <a16:rowId xmlns:a16="http://schemas.microsoft.com/office/drawing/2014/main" xmlns="" val="3955055401"/>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24.193</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Access Traffic Steering, Switching and Splitting; Stage 3</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Rel-16</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CT1</a:t>
                      </a:r>
                    </a:p>
                  </a:txBody>
                  <a:tcPr/>
                </a:tc>
                <a:extLst>
                  <a:ext uri="{0D108BD9-81ED-4DB2-BD59-A6C34878D82A}">
                    <a16:rowId xmlns:a16="http://schemas.microsoft.com/office/drawing/2014/main" xmlns="" val="916994439"/>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29.379</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Mission Critical Push To Talk (MCPTT) call control interworking with LMR systems; Protocol specification</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Rel-16</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CT1</a:t>
                      </a:r>
                    </a:p>
                  </a:txBody>
                  <a:tcPr/>
                </a:tc>
                <a:extLst>
                  <a:ext uri="{0D108BD9-81ED-4DB2-BD59-A6C34878D82A}">
                    <a16:rowId xmlns:a16="http://schemas.microsoft.com/office/drawing/2014/main" xmlns="" val="4269491356"/>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29.380</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Mission Critical Push To Talk (MCPTT) media plane control interworking with LMR systems; Protocol specification</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Rel-16</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CT1</a:t>
                      </a:r>
                    </a:p>
                  </a:txBody>
                  <a:tcPr/>
                </a:tc>
                <a:extLst>
                  <a:ext uri="{0D108BD9-81ED-4DB2-BD59-A6C34878D82A}">
                    <a16:rowId xmlns:a16="http://schemas.microsoft.com/office/drawing/2014/main" xmlns="" val="713188722"/>
                  </a:ext>
                </a:extLst>
              </a:tr>
              <a:tr h="370840">
                <a:tc>
                  <a:txBody>
                    <a:bodyPr/>
                    <a:lstStyle/>
                    <a:p>
                      <a:pPr algn="r">
                        <a:spcAft>
                          <a:spcPts val="0"/>
                        </a:spcAft>
                      </a:pPr>
                      <a:r>
                        <a:rPr lang="en-GB" sz="1400" b="0" i="0" u="none" strike="noStrike" kern="1200" dirty="0">
                          <a:solidFill>
                            <a:schemeClr val="dk1"/>
                          </a:solidFill>
                          <a:effectLst/>
                          <a:latin typeface="Arial" panose="020B0604020202020204" pitchFamily="34" charset="0"/>
                          <a:ea typeface="+mn-ea"/>
                          <a:cs typeface="+mn-cs"/>
                        </a:rPr>
                        <a:t>29.582</a:t>
                      </a:r>
                    </a:p>
                  </a:txBody>
                  <a:tcPr marL="68580" marR="68580" marT="0" marB="0" anchor="b">
                    <a:solidFill>
                      <a:schemeClr val="accent1"/>
                    </a:solidFill>
                  </a:tcPr>
                </a:tc>
                <a:tc>
                  <a:txBody>
                    <a:bodyPr/>
                    <a:lstStyle/>
                    <a:p>
                      <a:pPr>
                        <a:spcAft>
                          <a:spcPts val="0"/>
                        </a:spcAft>
                      </a:pPr>
                      <a:r>
                        <a:rPr lang="en-GB" sz="1400" b="0" i="0" u="none" strike="noStrike" kern="1200" dirty="0">
                          <a:solidFill>
                            <a:schemeClr val="dk1"/>
                          </a:solidFill>
                          <a:effectLst/>
                          <a:latin typeface="Arial" panose="020B0604020202020204" pitchFamily="34" charset="0"/>
                          <a:ea typeface="+mn-ea"/>
                          <a:cs typeface="+mn-cs"/>
                        </a:rPr>
                        <a:t>Mission Critical Data (</a:t>
                      </a:r>
                      <a:r>
                        <a:rPr lang="en-GB" sz="1400" b="0" i="0" u="none" strike="noStrike" kern="1200" dirty="0" err="1">
                          <a:solidFill>
                            <a:schemeClr val="dk1"/>
                          </a:solidFill>
                          <a:effectLst/>
                          <a:latin typeface="Arial" panose="020B0604020202020204" pitchFamily="34" charset="0"/>
                          <a:ea typeface="+mn-ea"/>
                          <a:cs typeface="+mn-cs"/>
                        </a:rPr>
                        <a:t>MCData</a:t>
                      </a:r>
                      <a:r>
                        <a:rPr lang="en-GB" sz="1400" b="0" i="0" u="none" strike="noStrike" kern="1200" dirty="0">
                          <a:solidFill>
                            <a:schemeClr val="dk1"/>
                          </a:solidFill>
                          <a:effectLst/>
                          <a:latin typeface="Arial" panose="020B0604020202020204" pitchFamily="34" charset="0"/>
                          <a:ea typeface="+mn-ea"/>
                          <a:cs typeface="+mn-cs"/>
                        </a:rPr>
                        <a:t>) signalling control interworking with LMR systems; Protocol specification</a:t>
                      </a:r>
                    </a:p>
                  </a:txBody>
                  <a:tcPr marL="68580" marR="68580" marT="0" marB="0" anchor="b"/>
                </a:tc>
                <a:tc>
                  <a:txBody>
                    <a:bodyPr/>
                    <a:lstStyle/>
                    <a:p>
                      <a:r>
                        <a:rPr lang="en-GB" sz="1400" b="0" i="0" u="none" strike="noStrike" kern="1200" dirty="0">
                          <a:solidFill>
                            <a:schemeClr val="dk1"/>
                          </a:solidFill>
                          <a:effectLst/>
                          <a:latin typeface="Arial" panose="020B0604020202020204" pitchFamily="34" charset="0"/>
                          <a:ea typeface="+mn-ea"/>
                          <a:cs typeface="+mn-cs"/>
                        </a:rPr>
                        <a:t>Rel-16</a:t>
                      </a:r>
                    </a:p>
                  </a:txBody>
                  <a:tcPr/>
                </a:tc>
                <a:tc>
                  <a:txBody>
                    <a:bodyPr/>
                    <a:lstStyle/>
                    <a:p>
                      <a:r>
                        <a:rPr lang="en-GB" sz="1400" b="0" i="0" u="none" strike="noStrike" kern="1200" dirty="0">
                          <a:solidFill>
                            <a:schemeClr val="dk1"/>
                          </a:solidFill>
                          <a:effectLst/>
                          <a:latin typeface="Arial" panose="020B0604020202020204" pitchFamily="34" charset="0"/>
                          <a:ea typeface="+mn-ea"/>
                          <a:cs typeface="+mn-cs"/>
                        </a:rPr>
                        <a:t>CT1</a:t>
                      </a:r>
                    </a:p>
                  </a:txBody>
                  <a:tcPr/>
                </a:tc>
                <a:extLst>
                  <a:ext uri="{0D108BD9-81ED-4DB2-BD59-A6C34878D82A}">
                    <a16:rowId xmlns:a16="http://schemas.microsoft.com/office/drawing/2014/main" xmlns="" val="1485196571"/>
                  </a:ext>
                </a:extLst>
              </a:tr>
            </a:tbl>
          </a:graphicData>
        </a:graphic>
      </p:graphicFrame>
    </p:spTree>
    <p:extLst>
      <p:ext uri="{BB962C8B-B14F-4D97-AF65-F5344CB8AC3E}">
        <p14:creationId xmlns:p14="http://schemas.microsoft.com/office/powerpoint/2010/main" val="2499129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spc="-1" dirty="0">
                <a:solidFill>
                  <a:srgbClr val="FF0000"/>
                </a:solidFill>
                <a:uFill>
                  <a:solidFill>
                    <a:srgbClr val="FFFFFF"/>
                  </a:solidFill>
                </a:uFill>
              </a:rPr>
              <a:t>Rel-16 TRs for information</a:t>
            </a: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3590065690"/>
              </p:ext>
            </p:extLst>
          </p:nvPr>
        </p:nvGraphicFramePr>
        <p:xfrm>
          <a:off x="537722" y="1895878"/>
          <a:ext cx="7969556" cy="2266083"/>
        </p:xfrm>
        <a:graphic>
          <a:graphicData uri="http://schemas.openxmlformats.org/drawingml/2006/table">
            <a:tbl>
              <a:tblPr/>
              <a:tblGrid>
                <a:gridCol w="1009097">
                  <a:extLst>
                    <a:ext uri="{9D8B030D-6E8A-4147-A177-3AD203B41FA5}">
                      <a16:colId xmlns:a16="http://schemas.microsoft.com/office/drawing/2014/main" xmlns="" val="20000"/>
                    </a:ext>
                  </a:extLst>
                </a:gridCol>
                <a:gridCol w="5841692">
                  <a:extLst>
                    <a:ext uri="{9D8B030D-6E8A-4147-A177-3AD203B41FA5}">
                      <a16:colId xmlns:a16="http://schemas.microsoft.com/office/drawing/2014/main" xmlns="" val="20001"/>
                    </a:ext>
                  </a:extLst>
                </a:gridCol>
                <a:gridCol w="1118767">
                  <a:extLst>
                    <a:ext uri="{9D8B030D-6E8A-4147-A177-3AD203B41FA5}">
                      <a16:colId xmlns:a16="http://schemas.microsoft.com/office/drawing/2014/main" xmlns="" val="20002"/>
                    </a:ext>
                  </a:extLst>
                </a:gridCol>
              </a:tblGrid>
              <a:tr h="373377">
                <a:tc>
                  <a:txBody>
                    <a:bodyPr/>
                    <a:lstStyle/>
                    <a:p>
                      <a:pPr algn="ctr">
                        <a:lnSpc>
                          <a:spcPct val="107000"/>
                        </a:lnSpc>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TDOC</a:t>
                      </a:r>
                      <a:endParaRPr lang="en-US" sz="16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TITLE</a:t>
                      </a:r>
                      <a:endParaRPr lang="en-US" sz="16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Arial" panose="020B0604020202020204" pitchFamily="34" charset="0"/>
                          <a:ea typeface="Calibri"/>
                          <a:cs typeface="Arial" panose="020B0604020202020204" pitchFamily="34" charset="0"/>
                        </a:rPr>
                        <a:t>WG</a:t>
                      </a:r>
                      <a:endParaRPr lang="en-US" sz="1600" b="0" strike="noStrike" spc="-1" dirty="0">
                        <a:solidFill>
                          <a:srgbClr val="000000"/>
                        </a:solidFill>
                        <a:uFill>
                          <a:solidFill>
                            <a:srgbClr val="FFFFFF"/>
                          </a:solidFill>
                        </a:uFill>
                        <a:latin typeface="Arial" panose="020B0604020202020204" pitchFamily="34" charset="0"/>
                        <a:cs typeface="Arial" panose="020B0604020202020204" pitchFamily="34" charset="0"/>
                      </a:endParaRPr>
                    </a:p>
                  </a:txBody>
                  <a:tcPr marL="36720" marR="36720">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99186">
                <a:tc>
                  <a:txBody>
                    <a:bodyPr/>
                    <a:lstStyle/>
                    <a:p>
                      <a:pPr algn="l" fontAlgn="t"/>
                      <a:r>
                        <a:rPr lang="en-GB" sz="1400" b="1" i="0" u="sng" strike="noStrike">
                          <a:solidFill>
                            <a:srgbClr val="0000FF"/>
                          </a:solidFill>
                          <a:effectLst/>
                          <a:latin typeface="Arial" panose="020B0604020202020204" pitchFamily="34" charset="0"/>
                          <a:cs typeface="Arial" panose="020B0604020202020204" pitchFamily="34" charset="0"/>
                          <a:hlinkClick r:id="rId2"/>
                        </a:rPr>
                        <a:t>CP-190049</a:t>
                      </a:r>
                      <a:endParaRPr lang="en-GB" sz="1400" b="1" i="0" u="sng" strike="noStrike">
                        <a:solidFill>
                          <a:srgbClr val="0000FF"/>
                        </a:solidFill>
                        <a:effectLst/>
                        <a:latin typeface="Arial" panose="020B0604020202020204" pitchFamily="34" charset="0"/>
                        <a:cs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3GPP TR 29.843 v1.0.0 on Study on Load and Overload Control of 5GC Service Based Interfaces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a:solidFill>
                            <a:srgbClr val="000000"/>
                          </a:solidFill>
                          <a:effectLst/>
                          <a:latin typeface="Arial" panose="020B0604020202020204" pitchFamily="34" charset="0"/>
                          <a:cs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139216794"/>
                  </a:ext>
                </a:extLst>
              </a:tr>
              <a:tr h="399186">
                <a:tc>
                  <a:txBody>
                    <a:bodyPr/>
                    <a:lstStyle/>
                    <a:p>
                      <a:pPr algn="l" fontAlgn="t"/>
                      <a:r>
                        <a:rPr lang="en-GB" sz="1400" b="1" i="0" u="sng" strike="noStrike">
                          <a:solidFill>
                            <a:srgbClr val="0000FF"/>
                          </a:solidFill>
                          <a:effectLst/>
                          <a:latin typeface="Arial" panose="020B0604020202020204" pitchFamily="34" charset="0"/>
                          <a:cs typeface="Arial" panose="020B0604020202020204" pitchFamily="34" charset="0"/>
                          <a:hlinkClick r:id="rId3"/>
                        </a:rPr>
                        <a:t>CP-190050</a:t>
                      </a:r>
                      <a:endParaRPr lang="en-GB" sz="1400" b="1" i="0" u="sng" strike="noStrike">
                        <a:solidFill>
                          <a:srgbClr val="0000FF"/>
                        </a:solidFill>
                        <a:effectLst/>
                        <a:latin typeface="Arial" panose="020B0604020202020204" pitchFamily="34" charset="0"/>
                        <a:cs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3GPP TR 29.893 v1.0.0 on Study on IETF QUIC Transport for Service Based Interfaces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a:solidFill>
                            <a:srgbClr val="000000"/>
                          </a:solidFill>
                          <a:effectLst/>
                          <a:latin typeface="Arial" panose="020B0604020202020204" pitchFamily="34" charset="0"/>
                          <a:cs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3365652174"/>
                  </a:ext>
                </a:extLst>
              </a:tr>
              <a:tr h="399186">
                <a:tc>
                  <a:txBody>
                    <a:bodyPr/>
                    <a:lstStyle/>
                    <a:p>
                      <a:pPr algn="l" fontAlgn="t"/>
                      <a:r>
                        <a:rPr lang="en-GB" sz="1400" b="1" i="0" u="sng" strike="noStrike">
                          <a:solidFill>
                            <a:srgbClr val="0000FF"/>
                          </a:solidFill>
                          <a:effectLst/>
                          <a:latin typeface="Arial" panose="020B0604020202020204" pitchFamily="34" charset="0"/>
                          <a:cs typeface="Arial" panose="020B0604020202020204" pitchFamily="34" charset="0"/>
                          <a:hlinkClick r:id="rId4"/>
                        </a:rPr>
                        <a:t>CP-190060</a:t>
                      </a:r>
                      <a:endParaRPr lang="en-GB" sz="1400" b="1" i="0" u="sng" strike="noStrike">
                        <a:solidFill>
                          <a:srgbClr val="0000FF"/>
                        </a:solidFill>
                        <a:effectLst/>
                        <a:latin typeface="Arial" panose="020B0604020202020204" pitchFamily="34" charset="0"/>
                        <a:cs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Study on User Plane Protocol in 5GC</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a:solidFill>
                            <a:srgbClr val="000000"/>
                          </a:solidFill>
                          <a:effectLst/>
                          <a:latin typeface="Arial" panose="020B0604020202020204" pitchFamily="34" charset="0"/>
                          <a:cs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919802061"/>
                  </a:ext>
                </a:extLst>
              </a:tr>
              <a:tr h="399186">
                <a:tc>
                  <a:txBody>
                    <a:bodyPr/>
                    <a:lstStyle/>
                    <a:p>
                      <a:pPr algn="l" fontAlgn="t"/>
                      <a:r>
                        <a:rPr lang="en-GB" sz="1400" b="1" i="0" u="sng" strike="noStrike">
                          <a:solidFill>
                            <a:srgbClr val="0000FF"/>
                          </a:solidFill>
                          <a:effectLst/>
                          <a:latin typeface="Arial" panose="020B0604020202020204" pitchFamily="34" charset="0"/>
                          <a:cs typeface="Arial" panose="020B0604020202020204" pitchFamily="34" charset="0"/>
                          <a:hlinkClick r:id="rId5"/>
                        </a:rPr>
                        <a:t>CP-190074</a:t>
                      </a:r>
                      <a:endParaRPr lang="en-GB" sz="1400" b="1" i="0" u="sng" strike="noStrike">
                        <a:solidFill>
                          <a:srgbClr val="0000FF"/>
                        </a:solidFill>
                        <a:effectLst/>
                        <a:latin typeface="Arial" panose="020B0604020202020204" pitchFamily="34" charset="0"/>
                        <a:cs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Presentation for information of 3GPP TR 24.883 v1.0.0 on Mission Critical Systems </a:t>
                      </a:r>
                      <a:br>
                        <a:rPr lang="en-GB" sz="1400" b="0" i="0" u="none" strike="noStrike" dirty="0">
                          <a:solidFill>
                            <a:srgbClr val="000000"/>
                          </a:solidFill>
                          <a:effectLst/>
                          <a:latin typeface="Arial" panose="020B0604020202020204" pitchFamily="34" charset="0"/>
                          <a:cs typeface="Arial" panose="020B0604020202020204" pitchFamily="34" charset="0"/>
                        </a:rPr>
                      </a:br>
                      <a:r>
                        <a:rPr lang="en-GB" sz="1400" b="0" i="0" u="none" strike="noStrike" dirty="0">
                          <a:solidFill>
                            <a:srgbClr val="000000"/>
                          </a:solidFill>
                          <a:effectLst/>
                          <a:latin typeface="Arial" panose="020B0604020202020204" pitchFamily="34" charset="0"/>
                          <a:cs typeface="Arial" panose="020B0604020202020204" pitchFamily="34" charset="0"/>
                        </a:rPr>
                        <a:t>Connection to LMR</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solidFill>
                            <a:srgbClr val="000000"/>
                          </a:solidFill>
                          <a:effectLst/>
                          <a:latin typeface="Arial" panose="020B0604020202020204" pitchFamily="34" charset="0"/>
                          <a:cs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3358958084"/>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063442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xmlns="" id="{D209A425-BCAB-450E-949A-2EABA5244DB1}"/>
              </a:ext>
            </a:extLst>
          </p:cNvPr>
          <p:cNvSpPr>
            <a:spLocks noGrp="1"/>
          </p:cNvSpPr>
          <p:nvPr>
            <p:ph type="title"/>
          </p:nvPr>
        </p:nvSpPr>
        <p:spPr>
          <a:xfrm>
            <a:off x="755576" y="117475"/>
            <a:ext cx="6153150" cy="1143000"/>
          </a:xfrm>
        </p:spPr>
        <p:txBody>
          <a:bodyPr/>
          <a:lstStyle/>
          <a:p>
            <a:pPr algn="ctr" rtl="0"/>
            <a:r>
              <a:rPr lang="nb-NO" altLang="de-DE" sz="3200" kern="1200" spc="-1" dirty="0">
                <a:solidFill>
                  <a:srgbClr val="FF0000"/>
                </a:solidFill>
                <a:uFill>
                  <a:solidFill>
                    <a:srgbClr val="FFFFFF"/>
                  </a:solidFill>
                </a:uFill>
                <a:latin typeface="+mn-lt"/>
                <a:ea typeface="+mn-ea"/>
                <a:cs typeface="+mn-cs"/>
              </a:rPr>
              <a:t>Non-Backwards-Compatible CRs</a:t>
            </a:r>
            <a:endParaRPr lang="en-US" altLang="de-DE" sz="3200" kern="1200" spc="-1" dirty="0">
              <a:solidFill>
                <a:srgbClr val="FF0000"/>
              </a:solidFill>
              <a:uFill>
                <a:solidFill>
                  <a:srgbClr val="FFFFFF"/>
                </a:solidFill>
              </a:uFill>
              <a:latin typeface="+mn-lt"/>
              <a:ea typeface="+mn-ea"/>
              <a:cs typeface="+mn-cs"/>
            </a:endParaRPr>
          </a:p>
        </p:txBody>
      </p:sp>
      <p:graphicFrame>
        <p:nvGraphicFramePr>
          <p:cNvPr id="5" name="Tabelle 3">
            <a:extLst>
              <a:ext uri="{FF2B5EF4-FFF2-40B4-BE49-F238E27FC236}">
                <a16:creationId xmlns:a16="http://schemas.microsoft.com/office/drawing/2014/main" xmlns="" id="{FF913AC9-799D-4347-9346-D4B45BC491F8}"/>
              </a:ext>
            </a:extLst>
          </p:cNvPr>
          <p:cNvGraphicFramePr>
            <a:graphicFrameLocks noGrp="1"/>
          </p:cNvGraphicFramePr>
          <p:nvPr/>
        </p:nvGraphicFramePr>
        <p:xfrm>
          <a:off x="533400" y="1260475"/>
          <a:ext cx="7848600" cy="4634668"/>
        </p:xfrm>
        <a:graphic>
          <a:graphicData uri="http://schemas.openxmlformats.org/drawingml/2006/table">
            <a:tbl>
              <a:tblPr>
                <a:tableStyleId>{5C22544A-7EE6-4342-B048-85BDC9FD1C3A}</a:tableStyleId>
              </a:tblPr>
              <a:tblGrid>
                <a:gridCol w="1226984">
                  <a:extLst>
                    <a:ext uri="{9D8B030D-6E8A-4147-A177-3AD203B41FA5}">
                      <a16:colId xmlns:a16="http://schemas.microsoft.com/office/drawing/2014/main" xmlns="" val="20000"/>
                    </a:ext>
                  </a:extLst>
                </a:gridCol>
                <a:gridCol w="5230761">
                  <a:extLst>
                    <a:ext uri="{9D8B030D-6E8A-4147-A177-3AD203B41FA5}">
                      <a16:colId xmlns:a16="http://schemas.microsoft.com/office/drawing/2014/main" xmlns="" val="20001"/>
                    </a:ext>
                  </a:extLst>
                </a:gridCol>
                <a:gridCol w="1390855">
                  <a:extLst>
                    <a:ext uri="{9D8B030D-6E8A-4147-A177-3AD203B41FA5}">
                      <a16:colId xmlns:a16="http://schemas.microsoft.com/office/drawing/2014/main" xmlns="" val="20002"/>
                    </a:ext>
                  </a:extLst>
                </a:gridCol>
              </a:tblGrid>
              <a:tr h="359036">
                <a:tc>
                  <a:txBody>
                    <a:bodyPr/>
                    <a:lstStyle/>
                    <a:p>
                      <a:pPr marL="0" algn="l" defTabSz="914400" rtl="0" eaLnBrk="1" fontAlgn="b" latinLnBrk="0" hangingPunct="1"/>
                      <a:r>
                        <a:rPr lang="de-DE" sz="1800" b="1" kern="1200" dirty="0" err="1">
                          <a:solidFill>
                            <a:schemeClr val="dk1"/>
                          </a:solidFill>
                          <a:effectLst/>
                          <a:latin typeface="+mj-lt"/>
                          <a:ea typeface="+mn-ea"/>
                          <a:cs typeface="Arial" pitchFamily="34" charset="0"/>
                        </a:rPr>
                        <a:t>Tdoc</a:t>
                      </a:r>
                      <a:endParaRPr lang="de-DE" sz="1800" b="1" kern="1200" dirty="0">
                        <a:solidFill>
                          <a:schemeClr val="dk1"/>
                        </a:solidFill>
                        <a:effectLst/>
                        <a:latin typeface="+mj-lt"/>
                        <a:ea typeface="+mn-ea"/>
                        <a:cs typeface="Arial" pitchFamily="34" charset="0"/>
                      </a:endParaRPr>
                    </a:p>
                  </a:txBody>
                  <a:tcPr marL="7622" marR="7622" marT="7624" marB="0" anchor="ctr">
                    <a:solidFill>
                      <a:schemeClr val="bg1">
                        <a:lumMod val="75000"/>
                      </a:schemeClr>
                    </a:solidFill>
                  </a:tcPr>
                </a:tc>
                <a:tc>
                  <a:txBody>
                    <a:bodyPr/>
                    <a:lstStyle/>
                    <a:p>
                      <a:pPr marL="0" algn="l" defTabSz="914400" rtl="0" eaLnBrk="1" fontAlgn="b" latinLnBrk="0" hangingPunct="1"/>
                      <a:r>
                        <a:rPr lang="en-US" sz="1800" b="1" kern="1200" dirty="0">
                          <a:solidFill>
                            <a:schemeClr val="dk1"/>
                          </a:solidFill>
                          <a:effectLst/>
                          <a:latin typeface="+mj-lt"/>
                          <a:ea typeface="+mn-ea"/>
                          <a:cs typeface="Arial" pitchFamily="34" charset="0"/>
                        </a:rPr>
                        <a:t>Title</a:t>
                      </a:r>
                    </a:p>
                  </a:txBody>
                  <a:tcPr marL="7622" marR="7622" marT="7624" marB="0" anchor="ctr">
                    <a:solidFill>
                      <a:schemeClr val="bg1">
                        <a:lumMod val="75000"/>
                      </a:schemeClr>
                    </a:solidFill>
                  </a:tcPr>
                </a:tc>
                <a:tc>
                  <a:txBody>
                    <a:bodyPr/>
                    <a:lstStyle/>
                    <a:p>
                      <a:pPr marL="0" algn="l" defTabSz="914400" rtl="0" eaLnBrk="1" fontAlgn="b" latinLnBrk="0" hangingPunct="1"/>
                      <a:r>
                        <a:rPr lang="de-DE" sz="1800" b="1" kern="1200" dirty="0">
                          <a:solidFill>
                            <a:schemeClr val="dk1"/>
                          </a:solidFill>
                          <a:effectLst/>
                          <a:latin typeface="+mj-lt"/>
                          <a:ea typeface="+mn-ea"/>
                          <a:cs typeface="Arial" pitchFamily="34" charset="0"/>
                        </a:rPr>
                        <a:t>CT1-number</a:t>
                      </a:r>
                    </a:p>
                  </a:txBody>
                  <a:tcPr marL="7622" marR="7622" marT="7624" marB="0" anchor="ctr">
                    <a:solidFill>
                      <a:schemeClr val="bg1">
                        <a:lumMod val="75000"/>
                      </a:schemeClr>
                    </a:solidFill>
                  </a:tcPr>
                </a:tc>
                <a:extLst>
                  <a:ext uri="{0D108BD9-81ED-4DB2-BD59-A6C34878D82A}">
                    <a16:rowId xmlns:a16="http://schemas.microsoft.com/office/drawing/2014/main" xmlns="" val="10000"/>
                  </a:ext>
                </a:extLst>
              </a:tr>
              <a:tr h="512648">
                <a:tc>
                  <a:txBody>
                    <a:bodyPr/>
                    <a:lstStyle/>
                    <a:p>
                      <a:pPr algn="l" fontAlgn="t"/>
                      <a:r>
                        <a:rPr lang="nb-NO" sz="1800" b="0" i="0" u="none" strike="noStrike" dirty="0">
                          <a:solidFill>
                            <a:srgbClr val="000000"/>
                          </a:solidFill>
                          <a:effectLst/>
                          <a:latin typeface="+mn-lt"/>
                        </a:rPr>
                        <a:t>CP-190086</a:t>
                      </a:r>
                    </a:p>
                  </a:txBody>
                  <a:tcPr marL="7620" marR="7620" marT="7618" marB="0" anchor="ctr">
                    <a:solidFill>
                      <a:srgbClr val="EAEAEA"/>
                    </a:solidFill>
                  </a:tcPr>
                </a:tc>
                <a:tc>
                  <a:txBody>
                    <a:bodyPr/>
                    <a:lstStyle/>
                    <a:p>
                      <a:pPr algn="l" fontAlgn="b"/>
                      <a:r>
                        <a:rPr lang="en-US" sz="1800" b="0" i="0" u="none" strike="noStrike" dirty="0">
                          <a:solidFill>
                            <a:srgbClr val="000000"/>
                          </a:solidFill>
                          <a:effectLst/>
                          <a:latin typeface="+mn-lt"/>
                        </a:rPr>
                        <a:t>Correction to IEI values</a:t>
                      </a:r>
                    </a:p>
                  </a:txBody>
                  <a:tcPr marL="7620" marR="7620" marT="7620" marB="0" anchor="ctr">
                    <a:solidFill>
                      <a:srgbClr val="EAEAEA"/>
                    </a:solidFill>
                  </a:tcPr>
                </a:tc>
                <a:tc>
                  <a:txBody>
                    <a:bodyPr/>
                    <a:lstStyle/>
                    <a:p>
                      <a:pPr algn="l" fontAlgn="b"/>
                      <a:r>
                        <a:rPr lang="nb-NO" sz="1800" b="0" i="0" u="none" strike="noStrike" dirty="0">
                          <a:solidFill>
                            <a:srgbClr val="000000"/>
                          </a:solidFill>
                          <a:effectLst/>
                          <a:latin typeface="+mn-lt"/>
                          <a:cs typeface="Arial" panose="020B0604020202020204" pitchFamily="34" charset="0"/>
                        </a:rPr>
                        <a:t>C1-190656</a:t>
                      </a:r>
                    </a:p>
                  </a:txBody>
                  <a:tcPr marL="9526" marR="9526" marT="9529" marB="0" anchor="ctr">
                    <a:solidFill>
                      <a:srgbClr val="EAEAEA"/>
                    </a:solidFill>
                  </a:tcPr>
                </a:tc>
                <a:extLst>
                  <a:ext uri="{0D108BD9-81ED-4DB2-BD59-A6C34878D82A}">
                    <a16:rowId xmlns:a16="http://schemas.microsoft.com/office/drawing/2014/main" xmlns="" val="623472193"/>
                  </a:ext>
                </a:extLst>
              </a:tr>
              <a:tr h="512648">
                <a:tc>
                  <a:txBody>
                    <a:bodyPr/>
                    <a:lstStyle/>
                    <a:p>
                      <a:pPr algn="l" fontAlgn="t"/>
                      <a:r>
                        <a:rPr lang="nb-NO" sz="1800" b="0" i="0" u="none" strike="noStrike" dirty="0">
                          <a:solidFill>
                            <a:srgbClr val="000000"/>
                          </a:solidFill>
                          <a:effectLst/>
                          <a:latin typeface="+mn-lt"/>
                        </a:rPr>
                        <a:t>CP-190087</a:t>
                      </a:r>
                    </a:p>
                  </a:txBody>
                  <a:tcPr marL="7620" marR="7620" marT="7618" marB="0" anchor="ctr">
                    <a:solidFill>
                      <a:srgbClr val="EAEAEA"/>
                    </a:solidFill>
                  </a:tcPr>
                </a:tc>
                <a:tc>
                  <a:txBody>
                    <a:bodyPr/>
                    <a:lstStyle/>
                    <a:p>
                      <a:pPr algn="l" fontAlgn="b"/>
                      <a:r>
                        <a:rPr lang="en-US" sz="1800" b="0" i="0" u="none" strike="noStrike" dirty="0">
                          <a:solidFill>
                            <a:srgbClr val="000000"/>
                          </a:solidFill>
                          <a:effectLst/>
                          <a:latin typeface="+mn-lt"/>
                        </a:rPr>
                        <a:t>Correction on handling of invalid PSI</a:t>
                      </a:r>
                    </a:p>
                  </a:txBody>
                  <a:tcPr marL="7620" marR="7620" marT="7620" marB="0" anchor="ctr">
                    <a:solidFill>
                      <a:srgbClr val="EAEAEA"/>
                    </a:solidFill>
                  </a:tcPr>
                </a:tc>
                <a:tc>
                  <a:txBody>
                    <a:bodyPr/>
                    <a:lstStyle/>
                    <a:p>
                      <a:pPr algn="l" fontAlgn="b"/>
                      <a:r>
                        <a:rPr lang="nb-NO" sz="1800" b="0" i="0" u="none" strike="noStrike" dirty="0">
                          <a:solidFill>
                            <a:srgbClr val="000000"/>
                          </a:solidFill>
                          <a:effectLst/>
                          <a:latin typeface="+mn-lt"/>
                          <a:cs typeface="Arial" panose="020B0604020202020204" pitchFamily="34" charset="0"/>
                        </a:rPr>
                        <a:t>C1-191535</a:t>
                      </a:r>
                      <a:endParaRPr lang="nb-NO" sz="1800" b="0" i="0" u="none" strike="noStrike" dirty="0">
                        <a:solidFill>
                          <a:srgbClr val="000000"/>
                        </a:solidFill>
                        <a:effectLst/>
                        <a:latin typeface="+mn-lt"/>
                      </a:endParaRPr>
                    </a:p>
                  </a:txBody>
                  <a:tcPr marL="9525" marR="9525" marT="9528" marB="45727" anchor="ctr">
                    <a:solidFill>
                      <a:srgbClr val="EAEAEA"/>
                    </a:solidFill>
                  </a:tcPr>
                </a:tc>
                <a:extLst>
                  <a:ext uri="{0D108BD9-81ED-4DB2-BD59-A6C34878D82A}">
                    <a16:rowId xmlns:a16="http://schemas.microsoft.com/office/drawing/2014/main" xmlns="" val="1539343527"/>
                  </a:ext>
                </a:extLst>
              </a:tr>
              <a:tr h="556257">
                <a:tc>
                  <a:txBody>
                    <a:bodyPr/>
                    <a:lstStyle/>
                    <a:p>
                      <a:pPr algn="l" fontAlgn="t"/>
                      <a:r>
                        <a:rPr lang="nb-NO" sz="1800" b="0" i="0" u="none" strike="noStrike" dirty="0">
                          <a:solidFill>
                            <a:srgbClr val="000000"/>
                          </a:solidFill>
                          <a:effectLst/>
                          <a:latin typeface="+mn-lt"/>
                        </a:rPr>
                        <a:t>CP-190089</a:t>
                      </a:r>
                    </a:p>
                  </a:txBody>
                  <a:tcPr marL="7620" marR="7620" marT="7618" marB="0" anchor="ctr">
                    <a:solidFill>
                      <a:srgbClr val="EAEAEA"/>
                    </a:solidFill>
                  </a:tcPr>
                </a:tc>
                <a:tc>
                  <a:txBody>
                    <a:bodyPr/>
                    <a:lstStyle/>
                    <a:p>
                      <a:pPr algn="l" fontAlgn="b"/>
                      <a:r>
                        <a:rPr lang="en-US" sz="1800" b="0" i="0" u="none" strike="noStrike" dirty="0">
                          <a:solidFill>
                            <a:srgbClr val="000000"/>
                          </a:solidFill>
                          <a:effectLst/>
                          <a:latin typeface="+mn-lt"/>
                        </a:rPr>
                        <a:t>Clarifications on use of PCF-provided PTI for UE policies delivery</a:t>
                      </a:r>
                    </a:p>
                  </a:txBody>
                  <a:tcPr marL="7620" marR="7620" marT="7620" marB="0" anchor="ctr">
                    <a:solidFill>
                      <a:srgbClr val="EAEAEA"/>
                    </a:solidFill>
                  </a:tcPr>
                </a:tc>
                <a:tc>
                  <a:txBody>
                    <a:bodyPr/>
                    <a:lstStyle/>
                    <a:p>
                      <a:pPr algn="l" fontAlgn="b"/>
                      <a:r>
                        <a:rPr lang="nb-NO" sz="1800" b="0" i="0" u="none" strike="noStrike" dirty="0">
                          <a:solidFill>
                            <a:srgbClr val="000000"/>
                          </a:solidFill>
                          <a:effectLst/>
                          <a:latin typeface="+mn-lt"/>
                          <a:cs typeface="Arial" panose="020B0604020202020204" pitchFamily="34" charset="0"/>
                        </a:rPr>
                        <a:t>C1-191635</a:t>
                      </a:r>
                      <a:endParaRPr lang="nb-NO" sz="1800" b="0" i="0" u="none" strike="noStrike" dirty="0">
                        <a:solidFill>
                          <a:srgbClr val="000000"/>
                        </a:solidFill>
                        <a:effectLst/>
                        <a:latin typeface="+mn-lt"/>
                      </a:endParaRPr>
                    </a:p>
                  </a:txBody>
                  <a:tcPr marL="9525" marR="9525" marT="9528" marB="45727" anchor="ctr">
                    <a:solidFill>
                      <a:srgbClr val="EAEAEA"/>
                    </a:solidFill>
                  </a:tcPr>
                </a:tc>
                <a:extLst>
                  <a:ext uri="{0D108BD9-81ED-4DB2-BD59-A6C34878D82A}">
                    <a16:rowId xmlns:a16="http://schemas.microsoft.com/office/drawing/2014/main" xmlns="" val="10002"/>
                  </a:ext>
                </a:extLst>
              </a:tr>
              <a:tr h="512648">
                <a:tc>
                  <a:txBody>
                    <a:bodyPr/>
                    <a:lstStyle/>
                    <a:p>
                      <a:pPr algn="l" fontAlgn="t"/>
                      <a:r>
                        <a:rPr lang="nb-NO" sz="1800" b="0" i="0" u="none" strike="noStrike" dirty="0">
                          <a:solidFill>
                            <a:srgbClr val="000000"/>
                          </a:solidFill>
                          <a:effectLst/>
                          <a:latin typeface="+mn-lt"/>
                        </a:rPr>
                        <a:t>CP-190090</a:t>
                      </a:r>
                    </a:p>
                  </a:txBody>
                  <a:tcPr marL="7620" marR="7620" marT="7618" marB="0" anchor="ctr">
                    <a:solidFill>
                      <a:srgbClr val="EAEAEA"/>
                    </a:solidFill>
                  </a:tcPr>
                </a:tc>
                <a:tc>
                  <a:txBody>
                    <a:bodyPr/>
                    <a:lstStyle/>
                    <a:p>
                      <a:pPr algn="l" fontAlgn="b"/>
                      <a:r>
                        <a:rPr lang="en-US" sz="1800" b="0" i="0" u="none" strike="noStrike" dirty="0">
                          <a:solidFill>
                            <a:srgbClr val="000000"/>
                          </a:solidFill>
                          <a:effectLst/>
                          <a:latin typeface="+mn-lt"/>
                        </a:rPr>
                        <a:t>The formats of OS Id</a:t>
                      </a:r>
                    </a:p>
                  </a:txBody>
                  <a:tcPr marL="7620" marR="7620" marT="7620" marB="0" anchor="ctr">
                    <a:solidFill>
                      <a:srgbClr val="EAEAEA"/>
                    </a:solidFill>
                  </a:tcPr>
                </a:tc>
                <a:tc>
                  <a:txBody>
                    <a:bodyPr/>
                    <a:lstStyle/>
                    <a:p>
                      <a:pPr algn="l" fontAlgn="b"/>
                      <a:r>
                        <a:rPr lang="nb-NO" sz="1800" b="0" i="0" u="none" strike="noStrike" dirty="0">
                          <a:solidFill>
                            <a:srgbClr val="000000"/>
                          </a:solidFill>
                          <a:effectLst/>
                          <a:latin typeface="+mn-lt"/>
                          <a:cs typeface="Arial" panose="020B0604020202020204" pitchFamily="34" charset="0"/>
                        </a:rPr>
                        <a:t>C1-190502</a:t>
                      </a:r>
                    </a:p>
                  </a:txBody>
                  <a:tcPr marL="9526" marR="9526" marT="9529" marB="0" anchor="ctr">
                    <a:solidFill>
                      <a:srgbClr val="EAEAEA"/>
                    </a:solidFill>
                  </a:tcPr>
                </a:tc>
                <a:extLst>
                  <a:ext uri="{0D108BD9-81ED-4DB2-BD59-A6C34878D82A}">
                    <a16:rowId xmlns:a16="http://schemas.microsoft.com/office/drawing/2014/main" xmlns="" val="1123621653"/>
                  </a:ext>
                </a:extLst>
              </a:tr>
              <a:tr h="556257">
                <a:tc>
                  <a:txBody>
                    <a:bodyPr/>
                    <a:lstStyle/>
                    <a:p>
                      <a:pPr algn="l" fontAlgn="t"/>
                      <a:r>
                        <a:rPr lang="nb-NO" sz="1800" b="0" i="0" u="none" strike="noStrike" dirty="0">
                          <a:solidFill>
                            <a:srgbClr val="000000"/>
                          </a:solidFill>
                          <a:effectLst/>
                          <a:latin typeface="+mn-lt"/>
                        </a:rPr>
                        <a:t>CP-190090</a:t>
                      </a:r>
                    </a:p>
                  </a:txBody>
                  <a:tcPr marL="7620" marR="7620" marT="7618" marB="0" anchor="ctr">
                    <a:solidFill>
                      <a:srgbClr val="EAEAEA"/>
                    </a:solidFill>
                  </a:tcPr>
                </a:tc>
                <a:tc>
                  <a:txBody>
                    <a:bodyPr/>
                    <a:lstStyle/>
                    <a:p>
                      <a:pPr algn="l" fontAlgn="t"/>
                      <a:r>
                        <a:rPr lang="en-US" sz="1800" b="0" i="0" u="none" strike="noStrike" dirty="0">
                          <a:solidFill>
                            <a:srgbClr val="000000"/>
                          </a:solidFill>
                          <a:effectLst/>
                          <a:latin typeface="+mn-lt"/>
                        </a:rPr>
                        <a:t>Correction to Length of URSP rule and Length of route selection descriptor</a:t>
                      </a:r>
                    </a:p>
                  </a:txBody>
                  <a:tcPr marL="7620" marR="7620" marT="7620" marB="0" anchor="ctr">
                    <a:solidFill>
                      <a:srgbClr val="EAEAEA"/>
                    </a:solidFill>
                  </a:tcPr>
                </a:tc>
                <a:tc>
                  <a:txBody>
                    <a:bodyPr/>
                    <a:lstStyle/>
                    <a:p>
                      <a:pPr algn="l" fontAlgn="b"/>
                      <a:r>
                        <a:rPr lang="nb-NO" sz="1800" b="0" i="0" u="none" strike="noStrike" dirty="0">
                          <a:solidFill>
                            <a:srgbClr val="000000"/>
                          </a:solidFill>
                          <a:effectLst/>
                          <a:latin typeface="+mn-lt"/>
                          <a:cs typeface="Arial" panose="020B0604020202020204" pitchFamily="34" charset="0"/>
                        </a:rPr>
                        <a:t>C1-190644</a:t>
                      </a:r>
                      <a:endParaRPr lang="nb-NO" sz="1800" b="0" i="0" u="none" strike="noStrike" dirty="0">
                        <a:solidFill>
                          <a:srgbClr val="000000"/>
                        </a:solidFill>
                        <a:effectLst/>
                        <a:latin typeface="+mn-lt"/>
                      </a:endParaRPr>
                    </a:p>
                  </a:txBody>
                  <a:tcPr marL="9525" marR="9525" marT="9528" marB="45727" anchor="ctr">
                    <a:solidFill>
                      <a:srgbClr val="EAEAEA"/>
                    </a:solidFill>
                  </a:tcPr>
                </a:tc>
                <a:extLst>
                  <a:ext uri="{0D108BD9-81ED-4DB2-BD59-A6C34878D82A}">
                    <a16:rowId xmlns:a16="http://schemas.microsoft.com/office/drawing/2014/main" xmlns="" val="619351761"/>
                  </a:ext>
                </a:extLst>
              </a:tr>
              <a:tr h="512648">
                <a:tc>
                  <a:txBody>
                    <a:bodyPr/>
                    <a:lstStyle/>
                    <a:p>
                      <a:pPr algn="l" fontAlgn="t"/>
                      <a:r>
                        <a:rPr lang="nb-NO" sz="1800" b="0" i="0" u="none" strike="noStrike" dirty="0">
                          <a:solidFill>
                            <a:srgbClr val="000000"/>
                          </a:solidFill>
                          <a:effectLst/>
                          <a:latin typeface="+mn-lt"/>
                        </a:rPr>
                        <a:t>CP-190090</a:t>
                      </a:r>
                    </a:p>
                  </a:txBody>
                  <a:tcPr marL="7620" marR="7620" marT="7618" marB="0" anchor="ctr">
                    <a:solidFill>
                      <a:srgbClr val="EAEAEA"/>
                    </a:solidFill>
                  </a:tcPr>
                </a:tc>
                <a:tc>
                  <a:txBody>
                    <a:bodyPr/>
                    <a:lstStyle/>
                    <a:p>
                      <a:pPr algn="l" fontAlgn="t"/>
                      <a:r>
                        <a:rPr lang="nb-NO" sz="1800" b="0" i="0" u="none" strike="noStrike" dirty="0" err="1">
                          <a:solidFill>
                            <a:srgbClr val="000000"/>
                          </a:solidFill>
                          <a:effectLst/>
                          <a:latin typeface="+mn-lt"/>
                        </a:rPr>
                        <a:t>Add</a:t>
                      </a:r>
                      <a:r>
                        <a:rPr lang="nb-NO" sz="1800" b="0" i="0" u="none" strike="noStrike" dirty="0">
                          <a:solidFill>
                            <a:srgbClr val="000000"/>
                          </a:solidFill>
                          <a:effectLst/>
                          <a:latin typeface="+mn-lt"/>
                        </a:rPr>
                        <a:t> </a:t>
                      </a:r>
                      <a:r>
                        <a:rPr lang="nb-NO" sz="1800" b="0" i="0" u="none" strike="noStrike" dirty="0" err="1">
                          <a:solidFill>
                            <a:srgbClr val="000000"/>
                          </a:solidFill>
                          <a:effectLst/>
                          <a:latin typeface="+mn-lt"/>
                        </a:rPr>
                        <a:t>destination</a:t>
                      </a:r>
                      <a:r>
                        <a:rPr lang="nb-NO" sz="1800" b="0" i="0" u="none" strike="noStrike" dirty="0">
                          <a:solidFill>
                            <a:srgbClr val="000000"/>
                          </a:solidFill>
                          <a:effectLst/>
                          <a:latin typeface="+mn-lt"/>
                        </a:rPr>
                        <a:t> FQDN as </a:t>
                      </a:r>
                      <a:r>
                        <a:rPr lang="nb-NO" sz="1800" b="0" i="0" u="none" strike="noStrike" dirty="0" err="1">
                          <a:solidFill>
                            <a:srgbClr val="000000"/>
                          </a:solidFill>
                          <a:effectLst/>
                          <a:latin typeface="+mn-lt"/>
                        </a:rPr>
                        <a:t>additional</a:t>
                      </a:r>
                      <a:r>
                        <a:rPr lang="nb-NO" sz="1800" b="0" i="0" u="none" strike="noStrike" dirty="0">
                          <a:solidFill>
                            <a:srgbClr val="000000"/>
                          </a:solidFill>
                          <a:effectLst/>
                          <a:latin typeface="+mn-lt"/>
                        </a:rPr>
                        <a:t> </a:t>
                      </a:r>
                      <a:r>
                        <a:rPr lang="nb-NO" sz="1800" b="0" i="0" u="none" strike="noStrike" dirty="0" err="1">
                          <a:solidFill>
                            <a:srgbClr val="000000"/>
                          </a:solidFill>
                          <a:effectLst/>
                          <a:latin typeface="+mn-lt"/>
                        </a:rPr>
                        <a:t>traffic</a:t>
                      </a:r>
                      <a:r>
                        <a:rPr lang="nb-NO" sz="1800" b="0" i="0" u="none" strike="noStrike" dirty="0">
                          <a:solidFill>
                            <a:srgbClr val="000000"/>
                          </a:solidFill>
                          <a:effectLst/>
                          <a:latin typeface="+mn-lt"/>
                        </a:rPr>
                        <a:t> </a:t>
                      </a:r>
                      <a:r>
                        <a:rPr lang="nb-NO" sz="1800" b="0" i="0" u="none" strike="noStrike" dirty="0" err="1">
                          <a:solidFill>
                            <a:srgbClr val="000000"/>
                          </a:solidFill>
                          <a:effectLst/>
                          <a:latin typeface="+mn-lt"/>
                        </a:rPr>
                        <a:t>descriptor</a:t>
                      </a:r>
                      <a:endParaRPr lang="nb-NO" sz="1800" b="0" i="0" u="none" strike="noStrike" dirty="0">
                        <a:solidFill>
                          <a:srgbClr val="000000"/>
                        </a:solidFill>
                        <a:effectLst/>
                        <a:latin typeface="+mn-lt"/>
                      </a:endParaRPr>
                    </a:p>
                  </a:txBody>
                  <a:tcPr marL="7620" marR="7620" marT="7620" marB="0" anchor="ctr">
                    <a:solidFill>
                      <a:srgbClr val="EAEAEA"/>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nb-NO" sz="1800" b="0" i="0" u="none" strike="noStrike" dirty="0">
                          <a:solidFill>
                            <a:srgbClr val="000000"/>
                          </a:solidFill>
                          <a:effectLst/>
                          <a:latin typeface="+mn-lt"/>
                          <a:cs typeface="Arial" panose="020B0604020202020204" pitchFamily="34" charset="0"/>
                        </a:rPr>
                        <a:t>C1-190655</a:t>
                      </a:r>
                      <a:endParaRPr lang="nb-NO" sz="1800" b="0" i="0" u="none" strike="noStrike" dirty="0">
                        <a:solidFill>
                          <a:srgbClr val="000000"/>
                        </a:solidFill>
                        <a:effectLst/>
                        <a:latin typeface="+mn-lt"/>
                      </a:endParaRPr>
                    </a:p>
                  </a:txBody>
                  <a:tcPr marL="9525" marR="9525" marT="9528" marB="45727" anchor="ctr">
                    <a:solidFill>
                      <a:srgbClr val="EAEAEA"/>
                    </a:solidFill>
                  </a:tcPr>
                </a:tc>
                <a:extLst>
                  <a:ext uri="{0D108BD9-81ED-4DB2-BD59-A6C34878D82A}">
                    <a16:rowId xmlns:a16="http://schemas.microsoft.com/office/drawing/2014/main" xmlns="" val="1186511419"/>
                  </a:ext>
                </a:extLst>
              </a:tr>
              <a:tr h="556257">
                <a:tc>
                  <a:txBody>
                    <a:bodyPr/>
                    <a:lstStyle/>
                    <a:p>
                      <a:pPr algn="l" fontAlgn="t"/>
                      <a:r>
                        <a:rPr lang="nb-NO" sz="1800" b="0" i="0" u="none" strike="noStrike" dirty="0">
                          <a:solidFill>
                            <a:srgbClr val="000000"/>
                          </a:solidFill>
                          <a:effectLst/>
                          <a:latin typeface="+mn-lt"/>
                        </a:rPr>
                        <a:t>CP-190090</a:t>
                      </a:r>
                    </a:p>
                  </a:txBody>
                  <a:tcPr marL="7620" marR="7620" marT="7618" marB="0" anchor="ctr">
                    <a:solidFill>
                      <a:srgbClr val="EAEAEA"/>
                    </a:solidFill>
                  </a:tcPr>
                </a:tc>
                <a:tc>
                  <a:txBody>
                    <a:bodyPr/>
                    <a:lstStyle/>
                    <a:p>
                      <a:pPr algn="l" fontAlgn="t"/>
                      <a:r>
                        <a:rPr lang="en-US" sz="1800" b="0" i="0" u="none" strike="noStrike" dirty="0">
                          <a:solidFill>
                            <a:srgbClr val="000000"/>
                          </a:solidFill>
                          <a:effectLst/>
                          <a:latin typeface="+mn-lt"/>
                        </a:rPr>
                        <a:t>Correction to length of location sub entry in WLANSP rule</a:t>
                      </a:r>
                    </a:p>
                  </a:txBody>
                  <a:tcPr marL="7620" marR="7620" marT="7620" marB="0" anchor="ctr">
                    <a:solidFill>
                      <a:srgbClr val="EAEAEA"/>
                    </a:solidFill>
                  </a:tcPr>
                </a:tc>
                <a:tc>
                  <a:txBody>
                    <a:bodyPr/>
                    <a:lstStyle/>
                    <a:p>
                      <a:pPr algn="l" fontAlgn="b"/>
                      <a:r>
                        <a:rPr lang="nb-NO" sz="1800" b="0" i="0" u="none" strike="noStrike" dirty="0">
                          <a:solidFill>
                            <a:srgbClr val="000000"/>
                          </a:solidFill>
                          <a:effectLst/>
                          <a:latin typeface="+mn-lt"/>
                          <a:cs typeface="Arial" panose="020B0604020202020204" pitchFamily="34" charset="0"/>
                        </a:rPr>
                        <a:t>C1-191557</a:t>
                      </a:r>
                    </a:p>
                  </a:txBody>
                  <a:tcPr marL="9526" marR="9526" marT="9529" marB="0" anchor="ctr">
                    <a:solidFill>
                      <a:srgbClr val="EAEAEA"/>
                    </a:solidFill>
                  </a:tcPr>
                </a:tc>
                <a:extLst>
                  <a:ext uri="{0D108BD9-81ED-4DB2-BD59-A6C34878D82A}">
                    <a16:rowId xmlns:a16="http://schemas.microsoft.com/office/drawing/2014/main" xmlns="" val="2469317033"/>
                  </a:ext>
                </a:extLst>
              </a:tr>
              <a:tr h="512648">
                <a:tc>
                  <a:txBody>
                    <a:bodyPr/>
                    <a:lstStyle/>
                    <a:p>
                      <a:pPr algn="l" fontAlgn="t"/>
                      <a:r>
                        <a:rPr lang="nb-NO" sz="1800" b="0" i="0" u="none" strike="noStrike" dirty="0">
                          <a:solidFill>
                            <a:srgbClr val="000000"/>
                          </a:solidFill>
                          <a:effectLst/>
                          <a:latin typeface="+mn-lt"/>
                        </a:rPr>
                        <a:t>CP-190090</a:t>
                      </a:r>
                    </a:p>
                  </a:txBody>
                  <a:tcPr marL="7620" marR="7620" marT="7618" marB="0" anchor="ctr">
                    <a:solidFill>
                      <a:srgbClr val="EAEAEA"/>
                    </a:solidFill>
                  </a:tcPr>
                </a:tc>
                <a:tc>
                  <a:txBody>
                    <a:bodyPr/>
                    <a:lstStyle/>
                    <a:p>
                      <a:pPr algn="l" fontAlgn="t"/>
                      <a:r>
                        <a:rPr lang="en-US" sz="1800" b="0" i="0" u="none" strike="noStrike" dirty="0">
                          <a:solidFill>
                            <a:srgbClr val="000000"/>
                          </a:solidFill>
                          <a:effectLst/>
                          <a:latin typeface="+mn-lt"/>
                        </a:rPr>
                        <a:t>Unknown or unexpected URSP rules</a:t>
                      </a:r>
                    </a:p>
                  </a:txBody>
                  <a:tcPr marL="7620" marR="7620" marT="7620" marB="0" anchor="ctr">
                    <a:solidFill>
                      <a:srgbClr val="EAEAEA"/>
                    </a:solidFill>
                  </a:tcPr>
                </a:tc>
                <a:tc>
                  <a:txBody>
                    <a:bodyPr/>
                    <a:lstStyle/>
                    <a:p>
                      <a:pPr algn="l" fontAlgn="b"/>
                      <a:r>
                        <a:rPr lang="nb-NO" sz="1800" b="0" i="0" u="none" strike="noStrike" dirty="0">
                          <a:solidFill>
                            <a:srgbClr val="000000"/>
                          </a:solidFill>
                          <a:effectLst/>
                          <a:latin typeface="+mn-lt"/>
                          <a:cs typeface="Arial" panose="020B0604020202020204" pitchFamily="34" charset="0"/>
                        </a:rPr>
                        <a:t>C1-191644</a:t>
                      </a:r>
                      <a:endParaRPr lang="nb-NO" sz="1800" b="0" i="0" u="none" strike="noStrike" dirty="0">
                        <a:solidFill>
                          <a:srgbClr val="000000"/>
                        </a:solidFill>
                        <a:effectLst/>
                        <a:latin typeface="+mn-lt"/>
                      </a:endParaRPr>
                    </a:p>
                  </a:txBody>
                  <a:tcPr marL="9525" marR="9525" marT="9528" marB="45727" anchor="ctr">
                    <a:solidFill>
                      <a:srgbClr val="EAEAEA"/>
                    </a:solidFill>
                  </a:tcPr>
                </a:tc>
                <a:extLst>
                  <a:ext uri="{0D108BD9-81ED-4DB2-BD59-A6C34878D82A}">
                    <a16:rowId xmlns:a16="http://schemas.microsoft.com/office/drawing/2014/main" xmlns="" val="3652328438"/>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xmlns="" id="{0A187DAA-71A8-47E0-91B6-4FDC86D5F3C2}"/>
              </a:ext>
            </a:extLst>
          </p:cNvPr>
          <p:cNvSpPr>
            <a:spLocks noGrp="1"/>
          </p:cNvSpPr>
          <p:nvPr>
            <p:ph type="title"/>
          </p:nvPr>
        </p:nvSpPr>
        <p:spPr>
          <a:xfrm>
            <a:off x="0" y="0"/>
            <a:ext cx="7831137" cy="1143000"/>
          </a:xfrm>
        </p:spPr>
        <p:txBody>
          <a:bodyPr/>
          <a:lstStyle/>
          <a:p>
            <a:pPr algn="ctr" rtl="0"/>
            <a:r>
              <a:rPr lang="nb-NO" altLang="de-DE" sz="3200" kern="1200" spc="-1" dirty="0">
                <a:solidFill>
                  <a:srgbClr val="FF0000"/>
                </a:solidFill>
                <a:uFill>
                  <a:solidFill>
                    <a:srgbClr val="FFFFFF"/>
                  </a:solidFill>
                </a:uFill>
                <a:latin typeface="+mn-lt"/>
                <a:ea typeface="+mn-ea"/>
                <a:cs typeface="+mn-cs"/>
              </a:rPr>
              <a:t>CT1 CRs for non-CT cond’ approval 1/5</a:t>
            </a:r>
            <a:endParaRPr lang="en-US" altLang="de-DE" sz="3200" kern="1200" spc="-1" dirty="0">
              <a:solidFill>
                <a:srgbClr val="FF0000"/>
              </a:solidFill>
              <a:uFill>
                <a:solidFill>
                  <a:srgbClr val="FFFFFF"/>
                </a:solidFill>
              </a:uFill>
              <a:latin typeface="+mn-lt"/>
              <a:ea typeface="+mn-ea"/>
              <a:cs typeface="+mn-cs"/>
            </a:endParaRPr>
          </a:p>
        </p:txBody>
      </p:sp>
      <p:sp>
        <p:nvSpPr>
          <p:cNvPr id="23555" name="Rectangle 1097">
            <a:extLst>
              <a:ext uri="{FF2B5EF4-FFF2-40B4-BE49-F238E27FC236}">
                <a16:creationId xmlns:a16="http://schemas.microsoft.com/office/drawing/2014/main" xmlns="" id="{392DFC57-D725-48E0-97D3-72EE338BBDB6}"/>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3556" name="Rectangle 1098">
            <a:extLst>
              <a:ext uri="{FF2B5EF4-FFF2-40B4-BE49-F238E27FC236}">
                <a16:creationId xmlns:a16="http://schemas.microsoft.com/office/drawing/2014/main" xmlns="" id="{13198694-CFC0-4085-B1C4-8753C7A9355D}"/>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3557" name="Rectangle 1248">
            <a:extLst>
              <a:ext uri="{FF2B5EF4-FFF2-40B4-BE49-F238E27FC236}">
                <a16:creationId xmlns:a16="http://schemas.microsoft.com/office/drawing/2014/main" xmlns="" id="{E54E2443-5B1D-4168-B93D-03A4B6D98D70}"/>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3558" name="Rectangle 1256">
            <a:extLst>
              <a:ext uri="{FF2B5EF4-FFF2-40B4-BE49-F238E27FC236}">
                <a16:creationId xmlns:a16="http://schemas.microsoft.com/office/drawing/2014/main" xmlns="" id="{A516B621-4D61-4D8D-9657-2F17FDD85267}"/>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3559" name="Rectangle 1417">
            <a:extLst>
              <a:ext uri="{FF2B5EF4-FFF2-40B4-BE49-F238E27FC236}">
                <a16:creationId xmlns:a16="http://schemas.microsoft.com/office/drawing/2014/main" xmlns="" id="{5E181247-4BDA-4292-9453-578064092DA6}"/>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a16="http://schemas.microsoft.com/office/drawing/2014/main" xmlns="" id="{A7271A58-079F-4C01-B535-D34E58FCF3C7}"/>
              </a:ext>
            </a:extLst>
          </p:cNvPr>
          <p:cNvGraphicFramePr>
            <a:graphicFrameLocks noGrp="1"/>
          </p:cNvGraphicFramePr>
          <p:nvPr>
            <p:extLst>
              <p:ext uri="{D42A27DB-BD31-4B8C-83A1-F6EECF244321}">
                <p14:modId xmlns:p14="http://schemas.microsoft.com/office/powerpoint/2010/main" val="3818298937"/>
              </p:ext>
            </p:extLst>
          </p:nvPr>
        </p:nvGraphicFramePr>
        <p:xfrm>
          <a:off x="650875" y="1265238"/>
          <a:ext cx="7958138" cy="5163912"/>
        </p:xfrm>
        <a:graphic>
          <a:graphicData uri="http://schemas.openxmlformats.org/drawingml/2006/table">
            <a:tbl>
              <a:tblPr>
                <a:tableStyleId>{5C22544A-7EE6-4342-B048-85BDC9FD1C3A}</a:tableStyleId>
              </a:tblPr>
              <a:tblGrid>
                <a:gridCol w="1090243">
                  <a:extLst>
                    <a:ext uri="{9D8B030D-6E8A-4147-A177-3AD203B41FA5}">
                      <a16:colId xmlns:a16="http://schemas.microsoft.com/office/drawing/2014/main" xmlns="" val="20000"/>
                    </a:ext>
                  </a:extLst>
                </a:gridCol>
                <a:gridCol w="4459266">
                  <a:extLst>
                    <a:ext uri="{9D8B030D-6E8A-4147-A177-3AD203B41FA5}">
                      <a16:colId xmlns:a16="http://schemas.microsoft.com/office/drawing/2014/main" xmlns="" val="20001"/>
                    </a:ext>
                  </a:extLst>
                </a:gridCol>
                <a:gridCol w="1026364">
                  <a:extLst>
                    <a:ext uri="{9D8B030D-6E8A-4147-A177-3AD203B41FA5}">
                      <a16:colId xmlns:a16="http://schemas.microsoft.com/office/drawing/2014/main" xmlns="" val="20002"/>
                    </a:ext>
                  </a:extLst>
                </a:gridCol>
                <a:gridCol w="1382265">
                  <a:extLst>
                    <a:ext uri="{9D8B030D-6E8A-4147-A177-3AD203B41FA5}">
                      <a16:colId xmlns:a16="http://schemas.microsoft.com/office/drawing/2014/main" xmlns="" val="20003"/>
                    </a:ext>
                  </a:extLst>
                </a:gridCol>
              </a:tblGrid>
              <a:tr h="4887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extLst>
                  <a:ext uri="{0D108BD9-81ED-4DB2-BD59-A6C34878D82A}">
                    <a16:rowId xmlns:a16="http://schemas.microsoft.com/office/drawing/2014/main" xmlns="" val="10000"/>
                  </a:ext>
                </a:extLst>
              </a:tr>
              <a:tr h="573112">
                <a:tc>
                  <a:txBody>
                    <a:bodyPr/>
                    <a:lstStyle/>
                    <a:p>
                      <a:pPr algn="l" fontAlgn="b"/>
                      <a:r>
                        <a:rPr lang="nb-NO" sz="1400" b="0" i="0" u="none" strike="noStrike" dirty="0">
                          <a:solidFill>
                            <a:schemeClr val="tx1"/>
                          </a:solidFill>
                          <a:effectLst/>
                          <a:latin typeface="+mn-lt"/>
                        </a:rPr>
                        <a:t>C1-186853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3151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2039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1"/>
                  </a:ext>
                </a:extLst>
              </a:tr>
              <a:tr h="573112">
                <a:tc>
                  <a:txBody>
                    <a:bodyPr/>
                    <a:lstStyle/>
                    <a:p>
                      <a:pPr algn="l" fontAlgn="b"/>
                      <a:r>
                        <a:rPr lang="nb-NO" sz="1400" b="0" i="0" u="none" strike="noStrike" dirty="0">
                          <a:solidFill>
                            <a:schemeClr val="tx1"/>
                          </a:solidFill>
                          <a:effectLst/>
                          <a:latin typeface="+mn-lt"/>
                        </a:rPr>
                        <a:t>C1-186854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3152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2040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2"/>
                  </a:ext>
                </a:extLst>
              </a:tr>
              <a:tr h="573112">
                <a:tc>
                  <a:txBody>
                    <a:bodyPr/>
                    <a:lstStyle/>
                    <a:p>
                      <a:pPr algn="l" fontAlgn="b"/>
                      <a:r>
                        <a:rPr lang="nb-NO" sz="1400" b="0" i="0" u="none" strike="noStrike" dirty="0">
                          <a:solidFill>
                            <a:schemeClr val="tx1"/>
                          </a:solidFill>
                          <a:effectLst/>
                          <a:latin typeface="+mn-lt"/>
                        </a:rPr>
                        <a:t>C1-186855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3111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3469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3"/>
                  </a:ext>
                </a:extLst>
              </a:tr>
              <a:tr h="573112">
                <a:tc>
                  <a:txBody>
                    <a:bodyPr/>
                    <a:lstStyle/>
                    <a:p>
                      <a:pPr algn="l" fontAlgn="b"/>
                      <a:r>
                        <a:rPr lang="nb-NO" sz="1400" b="0" i="0" u="none" strike="noStrike" dirty="0">
                          <a:solidFill>
                            <a:schemeClr val="tx1"/>
                          </a:solidFill>
                          <a:effectLst/>
                          <a:latin typeface="+mn-lt"/>
                        </a:rPr>
                        <a:t>C1-186856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3112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3470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4"/>
                  </a:ext>
                </a:extLst>
              </a:tr>
              <a:tr h="573112">
                <a:tc>
                  <a:txBody>
                    <a:bodyPr/>
                    <a:lstStyle/>
                    <a:p>
                      <a:pPr algn="l" fontAlgn="b"/>
                      <a:r>
                        <a:rPr lang="nb-NO" sz="1400" b="0" i="0" u="none" strike="noStrike" dirty="0">
                          <a:solidFill>
                            <a:schemeClr val="tx1"/>
                          </a:solidFill>
                          <a:effectLst/>
                          <a:latin typeface="+mn-lt"/>
                        </a:rPr>
                        <a:t>C1-188819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3127</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3465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2762283682"/>
                  </a:ext>
                </a:extLst>
              </a:tr>
              <a:tr h="573112">
                <a:tc>
                  <a:txBody>
                    <a:bodyPr/>
                    <a:lstStyle/>
                    <a:p>
                      <a:pPr algn="l" fontAlgn="b"/>
                      <a:r>
                        <a:rPr lang="nb-NO" sz="1400" b="0" i="0" u="none" strike="noStrike" dirty="0">
                          <a:solidFill>
                            <a:schemeClr val="tx1"/>
                          </a:solidFill>
                          <a:effectLst/>
                          <a:latin typeface="+mn-lt"/>
                        </a:rPr>
                        <a:t>C1-188820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3128</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23.401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3466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4242373901"/>
                  </a:ext>
                </a:extLst>
              </a:tr>
              <a:tr h="573112">
                <a:tc>
                  <a:txBody>
                    <a:bodyPr/>
                    <a:lstStyle/>
                    <a:p>
                      <a:pPr algn="l" fontAlgn="b"/>
                      <a:r>
                        <a:rPr lang="nb-NO" sz="1400" b="0" i="0" u="none" strike="noStrike" dirty="0">
                          <a:solidFill>
                            <a:schemeClr val="tx1"/>
                          </a:solidFill>
                          <a:effectLst/>
                          <a:latin typeface="+mn-lt"/>
                        </a:rPr>
                        <a:t>C1-188821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3161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2043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3335767393"/>
                  </a:ext>
                </a:extLst>
              </a:tr>
              <a:tr h="573112">
                <a:tc>
                  <a:txBody>
                    <a:bodyPr/>
                    <a:lstStyle/>
                    <a:p>
                      <a:pPr algn="l" fontAlgn="b"/>
                      <a:r>
                        <a:rPr lang="nb-NO" sz="1400" b="0" i="0" u="none" strike="noStrike" dirty="0">
                          <a:solidFill>
                            <a:schemeClr val="tx1"/>
                          </a:solidFill>
                          <a:effectLst/>
                          <a:latin typeface="+mn-lt"/>
                        </a:rPr>
                        <a:t>C1-188822 in CP-183066</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3162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23.060</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2044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409587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xmlns="" id="{578403D3-33D1-4500-A35F-2AFCA1CA6771}"/>
              </a:ext>
            </a:extLst>
          </p:cNvPr>
          <p:cNvSpPr>
            <a:spLocks noGrp="1"/>
          </p:cNvSpPr>
          <p:nvPr>
            <p:ph type="title"/>
          </p:nvPr>
        </p:nvSpPr>
        <p:spPr>
          <a:xfrm>
            <a:off x="53231" y="53752"/>
            <a:ext cx="7831137" cy="1143000"/>
          </a:xfrm>
        </p:spPr>
        <p:txBody>
          <a:bodyPr/>
          <a:lstStyle/>
          <a:p>
            <a:pPr algn="ctr" rtl="0"/>
            <a:r>
              <a:rPr lang="nb-NO" altLang="de-DE" sz="3200" kern="1200" spc="-1" dirty="0">
                <a:solidFill>
                  <a:srgbClr val="FF0000"/>
                </a:solidFill>
                <a:uFill>
                  <a:solidFill>
                    <a:srgbClr val="FFFFFF"/>
                  </a:solidFill>
                </a:uFill>
                <a:latin typeface="+mn-lt"/>
                <a:ea typeface="+mn-ea"/>
                <a:cs typeface="+mn-cs"/>
              </a:rPr>
              <a:t>CT1 CRs for non-CT cond’ approval 2/5</a:t>
            </a:r>
            <a:endParaRPr lang="en-US" altLang="de-DE" sz="3200" kern="1200" spc="-1" dirty="0">
              <a:solidFill>
                <a:srgbClr val="FF0000"/>
              </a:solidFill>
              <a:uFill>
                <a:solidFill>
                  <a:srgbClr val="FFFFFF"/>
                </a:solidFill>
              </a:uFill>
              <a:latin typeface="+mn-lt"/>
              <a:ea typeface="+mn-ea"/>
              <a:cs typeface="+mn-cs"/>
            </a:endParaRPr>
          </a:p>
        </p:txBody>
      </p:sp>
      <p:sp>
        <p:nvSpPr>
          <p:cNvPr id="24579" name="Rectangle 1097">
            <a:extLst>
              <a:ext uri="{FF2B5EF4-FFF2-40B4-BE49-F238E27FC236}">
                <a16:creationId xmlns:a16="http://schemas.microsoft.com/office/drawing/2014/main" xmlns="" id="{A40B9086-D8A4-4F3E-8568-97908022A580}"/>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0" name="Rectangle 1098">
            <a:extLst>
              <a:ext uri="{FF2B5EF4-FFF2-40B4-BE49-F238E27FC236}">
                <a16:creationId xmlns:a16="http://schemas.microsoft.com/office/drawing/2014/main" xmlns="" id="{1070B3F9-5070-41BF-8762-F42771FA7D05}"/>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1" name="Rectangle 1248">
            <a:extLst>
              <a:ext uri="{FF2B5EF4-FFF2-40B4-BE49-F238E27FC236}">
                <a16:creationId xmlns:a16="http://schemas.microsoft.com/office/drawing/2014/main" xmlns="" id="{58687D84-5B8A-49CC-910F-07DCBBFBA8CA}"/>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2" name="Rectangle 1256">
            <a:extLst>
              <a:ext uri="{FF2B5EF4-FFF2-40B4-BE49-F238E27FC236}">
                <a16:creationId xmlns:a16="http://schemas.microsoft.com/office/drawing/2014/main" xmlns="" id="{CFC3007E-94A6-4141-BA72-496B75AD9EB7}"/>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3" name="Rectangle 1417">
            <a:extLst>
              <a:ext uri="{FF2B5EF4-FFF2-40B4-BE49-F238E27FC236}">
                <a16:creationId xmlns:a16="http://schemas.microsoft.com/office/drawing/2014/main" xmlns="" id="{02AC17F7-48DC-4B52-BCAE-1871461C4A16}"/>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a16="http://schemas.microsoft.com/office/drawing/2014/main" xmlns="" id="{A7271A58-079F-4C01-B535-D34E58FCF3C7}"/>
              </a:ext>
            </a:extLst>
          </p:cNvPr>
          <p:cNvGraphicFramePr>
            <a:graphicFrameLocks noGrp="1"/>
          </p:cNvGraphicFramePr>
          <p:nvPr>
            <p:extLst>
              <p:ext uri="{D42A27DB-BD31-4B8C-83A1-F6EECF244321}">
                <p14:modId xmlns:p14="http://schemas.microsoft.com/office/powerpoint/2010/main" val="1610510490"/>
              </p:ext>
            </p:extLst>
          </p:nvPr>
        </p:nvGraphicFramePr>
        <p:xfrm>
          <a:off x="650875" y="1265238"/>
          <a:ext cx="7958138" cy="5163912"/>
        </p:xfrm>
        <a:graphic>
          <a:graphicData uri="http://schemas.openxmlformats.org/drawingml/2006/table">
            <a:tbl>
              <a:tblPr>
                <a:tableStyleId>{5C22544A-7EE6-4342-B048-85BDC9FD1C3A}</a:tableStyleId>
              </a:tblPr>
              <a:tblGrid>
                <a:gridCol w="1090243">
                  <a:extLst>
                    <a:ext uri="{9D8B030D-6E8A-4147-A177-3AD203B41FA5}">
                      <a16:colId xmlns:a16="http://schemas.microsoft.com/office/drawing/2014/main" xmlns="" val="20000"/>
                    </a:ext>
                  </a:extLst>
                </a:gridCol>
                <a:gridCol w="4484318">
                  <a:extLst>
                    <a:ext uri="{9D8B030D-6E8A-4147-A177-3AD203B41FA5}">
                      <a16:colId xmlns:a16="http://schemas.microsoft.com/office/drawing/2014/main" xmlns="" val="20001"/>
                    </a:ext>
                  </a:extLst>
                </a:gridCol>
                <a:gridCol w="1001312">
                  <a:extLst>
                    <a:ext uri="{9D8B030D-6E8A-4147-A177-3AD203B41FA5}">
                      <a16:colId xmlns:a16="http://schemas.microsoft.com/office/drawing/2014/main" xmlns="" val="20002"/>
                    </a:ext>
                  </a:extLst>
                </a:gridCol>
                <a:gridCol w="1382265">
                  <a:extLst>
                    <a:ext uri="{9D8B030D-6E8A-4147-A177-3AD203B41FA5}">
                      <a16:colId xmlns:a16="http://schemas.microsoft.com/office/drawing/2014/main" xmlns="" val="20003"/>
                    </a:ext>
                  </a:extLst>
                </a:gridCol>
              </a:tblGrid>
              <a:tr h="4887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8" marB="45668" anchor="ctr" horzOverflow="overflow">
                    <a:solidFill>
                      <a:schemeClr val="accent1"/>
                    </a:solidFill>
                  </a:tcPr>
                </a:tc>
                <a:extLst>
                  <a:ext uri="{0D108BD9-81ED-4DB2-BD59-A6C34878D82A}">
                    <a16:rowId xmlns:a16="http://schemas.microsoft.com/office/drawing/2014/main" xmlns="" val="10000"/>
                  </a:ext>
                </a:extLst>
              </a:tr>
              <a:tr h="573112">
                <a:tc>
                  <a:txBody>
                    <a:bodyPr/>
                    <a:lstStyle/>
                    <a:p>
                      <a:pPr algn="l" fontAlgn="b"/>
                      <a:r>
                        <a:rPr lang="nb-NO" sz="1400" b="0" i="0" u="none" strike="noStrike" dirty="0">
                          <a:solidFill>
                            <a:schemeClr val="tx1"/>
                          </a:solidFill>
                          <a:effectLst/>
                          <a:latin typeface="+mn-lt"/>
                        </a:rPr>
                        <a:t>C1-188578 in CP-183028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GUMMEI mapped from 5G GUTI with indication at 5G interworking</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3108</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36.331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3592 </a:t>
                      </a:r>
                      <a:r>
                        <a:rPr lang="nb-NO" sz="1400" b="0" i="0" u="none" strike="noStrike" dirty="0">
                          <a:solidFill>
                            <a:schemeClr val="tx1"/>
                          </a:solidFill>
                          <a:effectLst/>
                          <a:latin typeface="+mn-lt"/>
                        </a:rPr>
                        <a:t>(RAN2)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1"/>
                  </a:ext>
                </a:extLst>
              </a:tr>
              <a:tr h="573112">
                <a:tc>
                  <a:txBody>
                    <a:bodyPr/>
                    <a:lstStyle/>
                    <a:p>
                      <a:pPr algn="l" fontAlgn="b"/>
                      <a:r>
                        <a:rPr lang="nb-NO" sz="1400" b="0" i="0" u="none" strike="noStrike" dirty="0">
                          <a:solidFill>
                            <a:schemeClr val="tx1"/>
                          </a:solidFill>
                          <a:effectLst/>
                          <a:latin typeface="+mn-lt"/>
                        </a:rPr>
                        <a:t>C1-188268 in CP-183031</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Protection of EPS attach for 5GC interworking</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3132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0775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2"/>
                  </a:ext>
                </a:extLst>
              </a:tr>
              <a:tr h="573112">
                <a:tc>
                  <a:txBody>
                    <a:bodyPr/>
                    <a:lstStyle/>
                    <a:p>
                      <a:pPr algn="l" fontAlgn="b"/>
                      <a:r>
                        <a:rPr lang="nb-NO" sz="1400" b="0" i="0" u="none" strike="noStrike" dirty="0">
                          <a:solidFill>
                            <a:schemeClr val="tx1"/>
                          </a:solidFill>
                          <a:effectLst/>
                          <a:latin typeface="+mn-lt"/>
                        </a:rPr>
                        <a:t>C1-188967 in CP-183032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Operator-controlled inclusion of NSSAI in access stratum connection establishment</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0315</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0656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3"/>
                  </a:ext>
                </a:extLst>
              </a:tr>
              <a:tr h="573112">
                <a:tc>
                  <a:txBody>
                    <a:bodyPr/>
                    <a:lstStyle/>
                    <a:p>
                      <a:pPr algn="l" fontAlgn="b"/>
                      <a:r>
                        <a:rPr lang="nb-NO" sz="1400" b="0" i="0" u="none" strike="noStrike" dirty="0">
                          <a:solidFill>
                            <a:schemeClr val="tx1"/>
                          </a:solidFill>
                          <a:effectLst/>
                          <a:latin typeface="+mn-lt"/>
                        </a:rPr>
                        <a:t>C1-188892 in CP-183032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maximum data rate per UE for integrity protection for DRBs for PDU sessions in non-3GPP </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0371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0695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4"/>
                  </a:ext>
                </a:extLst>
              </a:tr>
              <a:tr h="573112">
                <a:tc>
                  <a:txBody>
                    <a:bodyPr/>
                    <a:lstStyle/>
                    <a:p>
                      <a:pPr algn="l" fontAlgn="b"/>
                      <a:r>
                        <a:rPr lang="nb-NO" sz="1400" b="0" i="0" u="none" strike="noStrike" dirty="0">
                          <a:solidFill>
                            <a:schemeClr val="tx1"/>
                          </a:solidFill>
                          <a:effectLst/>
                          <a:latin typeface="+mn-lt"/>
                        </a:rPr>
                        <a:t>C1-186826 in CP-183032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3GPP PS data off and non-IP user data packets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0372</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0680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2762283682"/>
                  </a:ext>
                </a:extLst>
              </a:tr>
              <a:tr h="573112">
                <a:tc>
                  <a:txBody>
                    <a:bodyPr/>
                    <a:lstStyle/>
                    <a:p>
                      <a:pPr algn="l" fontAlgn="b"/>
                      <a:r>
                        <a:rPr lang="nb-NO" sz="1400" b="0" i="0" u="none" strike="noStrike" dirty="0">
                          <a:solidFill>
                            <a:schemeClr val="tx1"/>
                          </a:solidFill>
                          <a:effectLst/>
                          <a:latin typeface="+mn-lt"/>
                        </a:rPr>
                        <a:t>C1-186641 in CP-183034</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to trigger of the mobility and periodic registration update procedure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0443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0652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4242373901"/>
                  </a:ext>
                </a:extLst>
              </a:tr>
              <a:tr h="573112">
                <a:tc>
                  <a:txBody>
                    <a:bodyPr/>
                    <a:lstStyle/>
                    <a:p>
                      <a:pPr algn="l" fontAlgn="b"/>
                      <a:r>
                        <a:rPr lang="nb-NO" sz="1400" b="0" i="0" u="none" strike="noStrike" dirty="0">
                          <a:solidFill>
                            <a:schemeClr val="tx1"/>
                          </a:solidFill>
                          <a:effectLst/>
                          <a:latin typeface="+mn-lt"/>
                        </a:rPr>
                        <a:t>C1-188933 in CP-183037</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on reporting change of 3GPP PS data off UE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0551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0628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3335767393"/>
                  </a:ext>
                </a:extLst>
              </a:tr>
              <a:tr h="573112">
                <a:tc>
                  <a:txBody>
                    <a:bodyPr/>
                    <a:lstStyle/>
                    <a:p>
                      <a:pPr algn="l" fontAlgn="b"/>
                      <a:r>
                        <a:rPr lang="nb-NO" sz="1400" b="0" i="0" u="none" strike="noStrike" dirty="0">
                          <a:solidFill>
                            <a:schemeClr val="tx1"/>
                          </a:solidFill>
                          <a:effectLst/>
                          <a:latin typeface="+mn-lt"/>
                        </a:rPr>
                        <a:t>C1-188906 in CP-183037</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Correction for indicating 3GPP PS data off status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0578</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0628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392227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xmlns="" id="{558FFDB3-2334-40A6-B6E9-C853A0DF2002}"/>
              </a:ext>
            </a:extLst>
          </p:cNvPr>
          <p:cNvSpPr>
            <a:spLocks noGrp="1"/>
          </p:cNvSpPr>
          <p:nvPr>
            <p:ph type="title"/>
          </p:nvPr>
        </p:nvSpPr>
        <p:spPr>
          <a:xfrm>
            <a:off x="11513" y="0"/>
            <a:ext cx="7831137" cy="1143000"/>
          </a:xfrm>
        </p:spPr>
        <p:txBody>
          <a:bodyPr/>
          <a:lstStyle/>
          <a:p>
            <a:pPr algn="ctr" rtl="0"/>
            <a:r>
              <a:rPr lang="nb-NO" altLang="de-DE" sz="3200" kern="1200" spc="-1" dirty="0">
                <a:solidFill>
                  <a:srgbClr val="FF0000"/>
                </a:solidFill>
                <a:uFill>
                  <a:solidFill>
                    <a:srgbClr val="FFFFFF"/>
                  </a:solidFill>
                </a:uFill>
                <a:latin typeface="+mn-lt"/>
                <a:ea typeface="+mn-ea"/>
                <a:cs typeface="+mn-cs"/>
              </a:rPr>
              <a:t>CT1 CRs for non-CT cond’ approval 3/5</a:t>
            </a:r>
            <a:endParaRPr lang="en-US" altLang="de-DE" sz="3200" kern="1200" spc="-1" dirty="0">
              <a:solidFill>
                <a:srgbClr val="FF0000"/>
              </a:solidFill>
              <a:uFill>
                <a:solidFill>
                  <a:srgbClr val="FFFFFF"/>
                </a:solidFill>
              </a:uFill>
              <a:latin typeface="+mn-lt"/>
              <a:ea typeface="+mn-ea"/>
              <a:cs typeface="+mn-cs"/>
            </a:endParaRPr>
          </a:p>
        </p:txBody>
      </p:sp>
      <p:sp>
        <p:nvSpPr>
          <p:cNvPr id="25603" name="Rectangle 1097">
            <a:extLst>
              <a:ext uri="{FF2B5EF4-FFF2-40B4-BE49-F238E27FC236}">
                <a16:creationId xmlns:a16="http://schemas.microsoft.com/office/drawing/2014/main" xmlns="" id="{8BB339F5-B649-4230-BE36-285C25B55D1A}"/>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5604" name="Rectangle 1098">
            <a:extLst>
              <a:ext uri="{FF2B5EF4-FFF2-40B4-BE49-F238E27FC236}">
                <a16:creationId xmlns:a16="http://schemas.microsoft.com/office/drawing/2014/main" xmlns="" id="{A08A2E48-3C96-4487-83ED-CFCE9E2EB440}"/>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5605" name="Rectangle 1248">
            <a:extLst>
              <a:ext uri="{FF2B5EF4-FFF2-40B4-BE49-F238E27FC236}">
                <a16:creationId xmlns:a16="http://schemas.microsoft.com/office/drawing/2014/main" xmlns="" id="{62F859A1-1BE9-41CC-8055-B3EB1DD27A21}"/>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5606" name="Rectangle 1256">
            <a:extLst>
              <a:ext uri="{FF2B5EF4-FFF2-40B4-BE49-F238E27FC236}">
                <a16:creationId xmlns:a16="http://schemas.microsoft.com/office/drawing/2014/main" xmlns="" id="{E654648D-D747-4503-9442-0CF9C2D65F11}"/>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5607" name="Rectangle 1417">
            <a:extLst>
              <a:ext uri="{FF2B5EF4-FFF2-40B4-BE49-F238E27FC236}">
                <a16:creationId xmlns:a16="http://schemas.microsoft.com/office/drawing/2014/main" xmlns="" id="{B289C569-CA61-411A-B223-E7C0C640CD78}"/>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a16="http://schemas.microsoft.com/office/drawing/2014/main" xmlns="" id="{A7271A58-079F-4C01-B535-D34E58FCF3C7}"/>
              </a:ext>
            </a:extLst>
          </p:cNvPr>
          <p:cNvGraphicFramePr>
            <a:graphicFrameLocks noGrp="1"/>
          </p:cNvGraphicFramePr>
          <p:nvPr>
            <p:extLst>
              <p:ext uri="{D42A27DB-BD31-4B8C-83A1-F6EECF244321}">
                <p14:modId xmlns:p14="http://schemas.microsoft.com/office/powerpoint/2010/main" val="1549829385"/>
              </p:ext>
            </p:extLst>
          </p:nvPr>
        </p:nvGraphicFramePr>
        <p:xfrm>
          <a:off x="650875" y="1265238"/>
          <a:ext cx="7958138" cy="5397252"/>
        </p:xfrm>
        <a:graphic>
          <a:graphicData uri="http://schemas.openxmlformats.org/drawingml/2006/table">
            <a:tbl>
              <a:tblPr>
                <a:tableStyleId>{5C22544A-7EE6-4342-B048-85BDC9FD1C3A}</a:tableStyleId>
              </a:tblPr>
              <a:tblGrid>
                <a:gridCol w="1065191">
                  <a:extLst>
                    <a:ext uri="{9D8B030D-6E8A-4147-A177-3AD203B41FA5}">
                      <a16:colId xmlns:a16="http://schemas.microsoft.com/office/drawing/2014/main" xmlns="" val="20000"/>
                    </a:ext>
                  </a:extLst>
                </a:gridCol>
                <a:gridCol w="4446739">
                  <a:extLst>
                    <a:ext uri="{9D8B030D-6E8A-4147-A177-3AD203B41FA5}">
                      <a16:colId xmlns:a16="http://schemas.microsoft.com/office/drawing/2014/main" xmlns="" val="20001"/>
                    </a:ext>
                  </a:extLst>
                </a:gridCol>
                <a:gridCol w="1063943">
                  <a:extLst>
                    <a:ext uri="{9D8B030D-6E8A-4147-A177-3AD203B41FA5}">
                      <a16:colId xmlns:a16="http://schemas.microsoft.com/office/drawing/2014/main" xmlns="" val="20002"/>
                    </a:ext>
                  </a:extLst>
                </a:gridCol>
                <a:gridCol w="1382265">
                  <a:extLst>
                    <a:ext uri="{9D8B030D-6E8A-4147-A177-3AD203B41FA5}">
                      <a16:colId xmlns:a16="http://schemas.microsoft.com/office/drawing/2014/main" xmlns="" val="20003"/>
                    </a:ext>
                  </a:extLst>
                </a:gridCol>
              </a:tblGrid>
              <a:tr h="48873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extLst>
                  <a:ext uri="{0D108BD9-81ED-4DB2-BD59-A6C34878D82A}">
                    <a16:rowId xmlns:a16="http://schemas.microsoft.com/office/drawing/2014/main" xmlns="" val="10000"/>
                  </a:ext>
                </a:extLst>
              </a:tr>
              <a:tr h="573091">
                <a:tc>
                  <a:txBody>
                    <a:bodyPr/>
                    <a:lstStyle/>
                    <a:p>
                      <a:pPr algn="l" fontAlgn="b"/>
                      <a:r>
                        <a:rPr lang="nb-NO" sz="1400" b="0" i="0" u="none" strike="noStrike" dirty="0">
                          <a:solidFill>
                            <a:schemeClr val="tx1"/>
                          </a:solidFill>
                          <a:effectLst/>
                          <a:latin typeface="+mn-lt"/>
                        </a:rPr>
                        <a:t>C1-188567 in CP-183037</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UPSIs in UE STATE INDICATION</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0580</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23.503</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0166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1"/>
                  </a:ext>
                </a:extLst>
              </a:tr>
              <a:tr h="573091">
                <a:tc>
                  <a:txBody>
                    <a:bodyPr/>
                    <a:lstStyle/>
                    <a:p>
                      <a:pPr algn="l" fontAlgn="b"/>
                      <a:r>
                        <a:rPr lang="nb-NO" sz="1400" b="0" i="0" u="none" strike="noStrike" dirty="0">
                          <a:solidFill>
                            <a:schemeClr val="tx1"/>
                          </a:solidFill>
                          <a:effectLst/>
                          <a:latin typeface="+mn-lt"/>
                        </a:rPr>
                        <a:t>C1-188935 in CP-183038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Clarifications on NAS level mobility management congestion control</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0591</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0683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2"/>
                  </a:ext>
                </a:extLst>
              </a:tr>
              <a:tr h="707292">
                <a:tc>
                  <a:txBody>
                    <a:bodyPr/>
                    <a:lstStyle/>
                    <a:p>
                      <a:pPr algn="l" fontAlgn="b"/>
                      <a:r>
                        <a:rPr lang="nb-NO" sz="1400" b="0" i="0" u="none" strike="noStrike" dirty="0">
                          <a:solidFill>
                            <a:schemeClr val="tx1"/>
                          </a:solidFill>
                          <a:effectLst/>
                          <a:latin typeface="+mn-lt"/>
                        </a:rPr>
                        <a:t>C1-188530 in CP-183038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Handling of target CN type by NAS upon redirection to E-UTRA cell</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0593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36.331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0683 (</a:t>
                      </a:r>
                      <a:r>
                        <a:rPr lang="nb-NO" sz="1400" b="0" i="0" u="none" strike="noStrike" dirty="0">
                          <a:solidFill>
                            <a:schemeClr val="tx1"/>
                          </a:solidFill>
                          <a:effectLst/>
                          <a:latin typeface="+mn-lt"/>
                        </a:rPr>
                        <a:t>RAN2)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3"/>
                  </a:ext>
                </a:extLst>
              </a:tr>
              <a:tr h="862946">
                <a:tc>
                  <a:txBody>
                    <a:bodyPr/>
                    <a:lstStyle/>
                    <a:p>
                      <a:pPr algn="l" fontAlgn="b"/>
                      <a:r>
                        <a:rPr lang="nb-NO" sz="1400" b="0" i="0" u="none" strike="noStrike" dirty="0">
                          <a:solidFill>
                            <a:schemeClr val="tx1"/>
                          </a:solidFill>
                          <a:effectLst/>
                          <a:latin typeface="+mn-lt"/>
                        </a:rPr>
                        <a:t>C1-188946 in CP-183038</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Procedure for UDM-triggered UE parameters update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0594</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p>
                    <a:p>
                      <a:pPr algn="l" fontAlgn="t"/>
                      <a:r>
                        <a:rPr lang="fr-FR" sz="1400" b="0" i="0" u="none" strike="noStrike" dirty="0">
                          <a:solidFill>
                            <a:schemeClr val="tx1"/>
                          </a:solidFill>
                          <a:effectLst/>
                          <a:latin typeface="+mn-lt"/>
                        </a:rPr>
                        <a:t>CR 0730 (SA2)</a:t>
                      </a:r>
                    </a:p>
                    <a:p>
                      <a:pPr algn="l" fontAlgn="t"/>
                      <a:r>
                        <a:rPr lang="fr-FR" sz="1400" b="0" i="0" u="none" strike="noStrike" dirty="0">
                          <a:solidFill>
                            <a:schemeClr val="tx1"/>
                          </a:solidFill>
                          <a:effectLst/>
                          <a:latin typeface="+mn-lt"/>
                        </a:rPr>
                        <a:t>TS 33.501</a:t>
                      </a:r>
                    </a:p>
                    <a:p>
                      <a:pPr algn="l" fontAlgn="t"/>
                      <a:r>
                        <a:rPr lang="fr-FR" sz="1400" b="0" i="0" u="none" strike="noStrike" dirty="0">
                          <a:solidFill>
                            <a:schemeClr val="tx1"/>
                          </a:solidFill>
                          <a:effectLst/>
                          <a:latin typeface="+mn-lt"/>
                        </a:rPr>
                        <a:t>CR 0484 (SA3)</a:t>
                      </a:r>
                      <a:endParaRPr lang="nb-NO" sz="1400" b="0" i="0" u="none" strike="noStrike" dirty="0">
                        <a:solidFill>
                          <a:schemeClr val="tx1"/>
                        </a:solidFill>
                        <a:effectLst/>
                        <a:latin typeface="+mn-lt"/>
                      </a:endParaRP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4"/>
                  </a:ext>
                </a:extLst>
              </a:tr>
              <a:tr h="573091">
                <a:tc>
                  <a:txBody>
                    <a:bodyPr/>
                    <a:lstStyle/>
                    <a:p>
                      <a:pPr algn="l" fontAlgn="b"/>
                      <a:r>
                        <a:rPr lang="nb-NO" sz="1400" b="0" i="0" u="none" strike="noStrike" dirty="0">
                          <a:solidFill>
                            <a:schemeClr val="tx1"/>
                          </a:solidFill>
                          <a:effectLst/>
                          <a:latin typeface="+mn-lt"/>
                        </a:rPr>
                        <a:t>C1-188539 in CP-183039</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Definition of a 5GMM cause for DNN subscription check failure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0634</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0830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2762283682"/>
                  </a:ext>
                </a:extLst>
              </a:tr>
              <a:tr h="573091">
                <a:tc>
                  <a:txBody>
                    <a:bodyPr/>
                    <a:lstStyle/>
                    <a:p>
                      <a:pPr algn="l" fontAlgn="b"/>
                      <a:r>
                        <a:rPr lang="nb-NO" sz="1400" b="0" i="0" u="none" strike="noStrike" dirty="0">
                          <a:solidFill>
                            <a:schemeClr val="tx1"/>
                          </a:solidFill>
                          <a:effectLst/>
                          <a:latin typeface="+mn-lt"/>
                        </a:rPr>
                        <a:t>C1-188969 in CP-183039</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Clarification on storage of UE policy sections of multiple PLMNs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0636</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23.503</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0146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4242373901"/>
                  </a:ext>
                </a:extLst>
              </a:tr>
              <a:tr h="573091">
                <a:tc>
                  <a:txBody>
                    <a:bodyPr/>
                    <a:lstStyle/>
                    <a:p>
                      <a:pPr algn="l" fontAlgn="b"/>
                      <a:r>
                        <a:rPr lang="nb-NO" sz="1400" b="0" i="0" u="none" strike="noStrike" dirty="0">
                          <a:solidFill>
                            <a:schemeClr val="tx1"/>
                          </a:solidFill>
                          <a:effectLst/>
                          <a:latin typeface="+mn-lt"/>
                        </a:rPr>
                        <a:t>C1-188981 in CP-183040</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UE identifier provided during an initial registration procedure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0679</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23.502</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0816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3335767393"/>
                  </a:ext>
                </a:extLst>
              </a:tr>
            </a:tbl>
          </a:graphicData>
        </a:graphic>
      </p:graphicFrame>
    </p:spTree>
    <p:extLst>
      <p:ext uri="{BB962C8B-B14F-4D97-AF65-F5344CB8AC3E}">
        <p14:creationId xmlns:p14="http://schemas.microsoft.com/office/powerpoint/2010/main" val="3038251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1D440152-5D37-4871-BCC9-2C6A7E9B06A3}"/>
              </a:ext>
            </a:extLst>
          </p:cNvPr>
          <p:cNvSpPr>
            <a:spLocks noGrp="1"/>
          </p:cNvSpPr>
          <p:nvPr>
            <p:ph type="title"/>
          </p:nvPr>
        </p:nvSpPr>
        <p:spPr>
          <a:xfrm>
            <a:off x="107504" y="0"/>
            <a:ext cx="7831137" cy="1143000"/>
          </a:xfrm>
        </p:spPr>
        <p:txBody>
          <a:bodyPr/>
          <a:lstStyle/>
          <a:p>
            <a:pPr algn="ctr" rtl="0"/>
            <a:r>
              <a:rPr lang="nb-NO" altLang="de-DE" sz="3200" kern="1200" spc="-1" dirty="0">
                <a:solidFill>
                  <a:srgbClr val="FF0000"/>
                </a:solidFill>
                <a:uFill>
                  <a:solidFill>
                    <a:srgbClr val="FFFFFF"/>
                  </a:solidFill>
                </a:uFill>
                <a:latin typeface="+mn-lt"/>
                <a:ea typeface="+mn-ea"/>
                <a:cs typeface="+mn-cs"/>
              </a:rPr>
              <a:t>CT1 CRs for non-CT cond’ approval 4/5</a:t>
            </a:r>
            <a:endParaRPr lang="en-US" altLang="de-DE" sz="3200" kern="1200" spc="-1" dirty="0">
              <a:solidFill>
                <a:srgbClr val="FF0000"/>
              </a:solidFill>
              <a:uFill>
                <a:solidFill>
                  <a:srgbClr val="FFFFFF"/>
                </a:solidFill>
              </a:uFill>
              <a:latin typeface="+mn-lt"/>
              <a:ea typeface="+mn-ea"/>
              <a:cs typeface="+mn-cs"/>
            </a:endParaRPr>
          </a:p>
        </p:txBody>
      </p:sp>
      <p:sp>
        <p:nvSpPr>
          <p:cNvPr id="26627" name="Rectangle 1097">
            <a:extLst>
              <a:ext uri="{FF2B5EF4-FFF2-40B4-BE49-F238E27FC236}">
                <a16:creationId xmlns:a16="http://schemas.microsoft.com/office/drawing/2014/main" xmlns="" id="{B2F2D8E1-3121-4AF5-9339-D6793512EB60}"/>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6628" name="Rectangle 1098">
            <a:extLst>
              <a:ext uri="{FF2B5EF4-FFF2-40B4-BE49-F238E27FC236}">
                <a16:creationId xmlns:a16="http://schemas.microsoft.com/office/drawing/2014/main" xmlns="" id="{28F57897-6F7D-4260-969D-5A3106EC76D0}"/>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6629" name="Rectangle 1248">
            <a:extLst>
              <a:ext uri="{FF2B5EF4-FFF2-40B4-BE49-F238E27FC236}">
                <a16:creationId xmlns:a16="http://schemas.microsoft.com/office/drawing/2014/main" xmlns="" id="{EB3F94FC-B7ED-45B8-B5B8-68A1417A387F}"/>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6630" name="Rectangle 1256">
            <a:extLst>
              <a:ext uri="{FF2B5EF4-FFF2-40B4-BE49-F238E27FC236}">
                <a16:creationId xmlns:a16="http://schemas.microsoft.com/office/drawing/2014/main" xmlns="" id="{0D094963-29AA-4677-A32D-DA0FEFBD7462}"/>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6631" name="Rectangle 1417">
            <a:extLst>
              <a:ext uri="{FF2B5EF4-FFF2-40B4-BE49-F238E27FC236}">
                <a16:creationId xmlns:a16="http://schemas.microsoft.com/office/drawing/2014/main" xmlns="" id="{0D701501-2222-4853-96D5-4998EFFC5B00}"/>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a16="http://schemas.microsoft.com/office/drawing/2014/main" xmlns="" id="{A7271A58-079F-4C01-B535-D34E58FCF3C7}"/>
              </a:ext>
            </a:extLst>
          </p:cNvPr>
          <p:cNvGraphicFramePr>
            <a:graphicFrameLocks noGrp="1"/>
          </p:cNvGraphicFramePr>
          <p:nvPr>
            <p:extLst>
              <p:ext uri="{D42A27DB-BD31-4B8C-83A1-F6EECF244321}">
                <p14:modId xmlns:p14="http://schemas.microsoft.com/office/powerpoint/2010/main" val="4016725068"/>
              </p:ext>
            </p:extLst>
          </p:nvPr>
        </p:nvGraphicFramePr>
        <p:xfrm>
          <a:off x="650875" y="1265238"/>
          <a:ext cx="7958138" cy="3451092"/>
        </p:xfrm>
        <a:graphic>
          <a:graphicData uri="http://schemas.openxmlformats.org/drawingml/2006/table">
            <a:tbl>
              <a:tblPr>
                <a:tableStyleId>{5C22544A-7EE6-4342-B048-85BDC9FD1C3A}</a:tableStyleId>
              </a:tblPr>
              <a:tblGrid>
                <a:gridCol w="1127821">
                  <a:extLst>
                    <a:ext uri="{9D8B030D-6E8A-4147-A177-3AD203B41FA5}">
                      <a16:colId xmlns:a16="http://schemas.microsoft.com/office/drawing/2014/main" xmlns="" val="20000"/>
                    </a:ext>
                  </a:extLst>
                </a:gridCol>
                <a:gridCol w="4434214">
                  <a:extLst>
                    <a:ext uri="{9D8B030D-6E8A-4147-A177-3AD203B41FA5}">
                      <a16:colId xmlns:a16="http://schemas.microsoft.com/office/drawing/2014/main" xmlns="" val="20001"/>
                    </a:ext>
                  </a:extLst>
                </a:gridCol>
                <a:gridCol w="1013838">
                  <a:extLst>
                    <a:ext uri="{9D8B030D-6E8A-4147-A177-3AD203B41FA5}">
                      <a16:colId xmlns:a16="http://schemas.microsoft.com/office/drawing/2014/main" xmlns="" val="20002"/>
                    </a:ext>
                  </a:extLst>
                </a:gridCol>
                <a:gridCol w="1382265">
                  <a:extLst>
                    <a:ext uri="{9D8B030D-6E8A-4147-A177-3AD203B41FA5}">
                      <a16:colId xmlns:a16="http://schemas.microsoft.com/office/drawing/2014/main" xmlns="" val="20003"/>
                    </a:ext>
                  </a:extLst>
                </a:gridCol>
              </a:tblGrid>
              <a:tr h="48872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66" marB="45666" anchor="ctr" horzOverflow="overflow">
                    <a:solidFill>
                      <a:schemeClr val="accent1"/>
                    </a:solidFill>
                  </a:tcPr>
                </a:tc>
                <a:extLst>
                  <a:ext uri="{0D108BD9-81ED-4DB2-BD59-A6C34878D82A}">
                    <a16:rowId xmlns:a16="http://schemas.microsoft.com/office/drawing/2014/main" xmlns="" val="10000"/>
                  </a:ext>
                </a:extLst>
              </a:tr>
              <a:tr h="573082">
                <a:tc>
                  <a:txBody>
                    <a:bodyPr/>
                    <a:lstStyle/>
                    <a:p>
                      <a:pPr algn="l" fontAlgn="b"/>
                      <a:r>
                        <a:rPr lang="nb-NO" sz="1400" b="0" i="0" u="none" strike="noStrike" dirty="0">
                          <a:solidFill>
                            <a:schemeClr val="tx1"/>
                          </a:solidFill>
                          <a:effectLst/>
                          <a:latin typeface="+mn-lt"/>
                        </a:rPr>
                        <a:t>C1-188573 in CP-183042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UE identifier provided during an initial registration procedure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24.502</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0049</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0590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1"/>
                  </a:ext>
                </a:extLst>
              </a:tr>
              <a:tr h="862925">
                <a:tc>
                  <a:txBody>
                    <a:bodyPr/>
                    <a:lstStyle/>
                    <a:p>
                      <a:pPr algn="l" fontAlgn="b"/>
                      <a:r>
                        <a:rPr lang="nb-NO" sz="1400" b="0" i="0" u="none" strike="noStrike" dirty="0">
                          <a:solidFill>
                            <a:schemeClr val="tx1"/>
                          </a:solidFill>
                          <a:effectLst/>
                          <a:latin typeface="+mn-lt"/>
                        </a:rPr>
                        <a:t>C1-188916 in CP-183042</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TCP protocol as inner transport layer protocol for NAS signaling</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24.502</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0040</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0692 (</a:t>
                      </a:r>
                      <a:r>
                        <a:rPr lang="nb-NO" sz="1400" b="0" i="0" u="none" strike="noStrike" dirty="0">
                          <a:solidFill>
                            <a:schemeClr val="tx1"/>
                          </a:solidFill>
                          <a:effectLst/>
                          <a:latin typeface="+mn-lt"/>
                        </a:rPr>
                        <a:t>SA2)</a:t>
                      </a:r>
                    </a:p>
                    <a:p>
                      <a:pPr algn="l" fontAlgn="t"/>
                      <a:r>
                        <a:rPr lang="fr-FR" sz="1400" b="0" i="0" u="none" strike="noStrike" dirty="0">
                          <a:solidFill>
                            <a:schemeClr val="tx1"/>
                          </a:solidFill>
                          <a:effectLst/>
                          <a:latin typeface="+mn-lt"/>
                        </a:rPr>
                        <a:t>TS 23.502</a:t>
                      </a:r>
                    </a:p>
                    <a:p>
                      <a:pPr algn="l" fontAlgn="t"/>
                      <a:r>
                        <a:rPr lang="fr-FR" sz="1400" b="0" i="0" u="none" strike="noStrike" dirty="0">
                          <a:solidFill>
                            <a:schemeClr val="tx1"/>
                          </a:solidFill>
                          <a:effectLst/>
                          <a:latin typeface="+mn-lt"/>
                        </a:rPr>
                        <a:t>CR 0759 (SA2)</a:t>
                      </a:r>
                      <a:endParaRPr lang="nb-NO" sz="1400" b="0" i="0" u="none" strike="noStrike" dirty="0">
                        <a:solidFill>
                          <a:schemeClr val="tx1"/>
                        </a:solidFill>
                        <a:effectLst/>
                        <a:latin typeface="+mn-lt"/>
                      </a:endParaRP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2"/>
                  </a:ext>
                </a:extLst>
              </a:tr>
              <a:tr h="862925">
                <a:tc>
                  <a:txBody>
                    <a:bodyPr/>
                    <a:lstStyle/>
                    <a:p>
                      <a:pPr algn="l" fontAlgn="b"/>
                      <a:r>
                        <a:rPr lang="nb-NO" sz="1400" b="0" i="0" u="none" strike="noStrike" dirty="0">
                          <a:solidFill>
                            <a:schemeClr val="tx1"/>
                          </a:solidFill>
                          <a:effectLst/>
                          <a:latin typeface="+mn-lt"/>
                        </a:rPr>
                        <a:t>C1-188974 in CP-183043</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Clarification on URSP traffic descriptor and SSC mode</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24.526</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0013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23.503</a:t>
                      </a:r>
                    </a:p>
                    <a:p>
                      <a:pPr algn="l" fontAlgn="t"/>
                      <a:r>
                        <a:rPr lang="fr-FR" sz="1400" b="0" i="0" u="none" strike="noStrike" dirty="0">
                          <a:solidFill>
                            <a:schemeClr val="tx1"/>
                          </a:solidFill>
                          <a:effectLst/>
                          <a:latin typeface="+mn-lt"/>
                        </a:rPr>
                        <a:t>CR 0162</a:t>
                      </a:r>
                    </a:p>
                    <a:p>
                      <a:pPr algn="l" fontAlgn="t"/>
                      <a:r>
                        <a:rPr lang="fr-FR" sz="1400" b="0" i="0" u="none" strike="noStrike" dirty="0">
                          <a:solidFill>
                            <a:schemeClr val="tx1"/>
                          </a:solidFill>
                          <a:effectLst/>
                          <a:latin typeface="+mn-lt"/>
                        </a:rPr>
                        <a:t>TS 23.501</a:t>
                      </a:r>
                    </a:p>
                    <a:p>
                      <a:pPr algn="l" fontAlgn="t"/>
                      <a:r>
                        <a:rPr lang="fr-FR" sz="1400" b="0" i="0" u="none" strike="noStrike" dirty="0">
                          <a:solidFill>
                            <a:schemeClr val="tx1"/>
                          </a:solidFill>
                          <a:effectLst/>
                          <a:latin typeface="+mn-lt"/>
                        </a:rPr>
                        <a:t>CR 0159 (SA2)</a:t>
                      </a:r>
                      <a:endParaRPr lang="nb-NO" sz="1400" b="0" i="0" u="none" strike="noStrike" dirty="0">
                        <a:solidFill>
                          <a:schemeClr val="tx1"/>
                        </a:solidFill>
                        <a:effectLst/>
                        <a:latin typeface="+mn-lt"/>
                      </a:endParaRP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3"/>
                  </a:ext>
                </a:extLst>
              </a:tr>
              <a:tr h="573082">
                <a:tc>
                  <a:txBody>
                    <a:bodyPr/>
                    <a:lstStyle/>
                    <a:p>
                      <a:pPr algn="l" fontAlgn="b"/>
                      <a:r>
                        <a:rPr lang="nb-NO" sz="1400" b="0" i="0" u="none" strike="noStrike" dirty="0">
                          <a:solidFill>
                            <a:schemeClr val="tx1"/>
                          </a:solidFill>
                          <a:effectLst/>
                          <a:latin typeface="+mn-lt"/>
                        </a:rPr>
                        <a:t>C1-188696 in CP-183044</a:t>
                      </a:r>
                    </a:p>
                  </a:txBody>
                  <a:tcPr marL="9525" marR="9525" marT="9518" marB="0" anchor="ctr">
                    <a:solidFill>
                      <a:schemeClr val="tx2">
                        <a:lumMod val="20000"/>
                        <a:lumOff val="80000"/>
                      </a:schemeClr>
                    </a:solidFill>
                  </a:tcPr>
                </a:tc>
                <a:tc>
                  <a:txBody>
                    <a:bodyPr/>
                    <a:lstStyle/>
                    <a:p>
                      <a:pPr algn="l" fontAlgn="t"/>
                      <a:r>
                        <a:rPr lang="en-US" sz="1400" b="0" i="0" u="none" strike="noStrike" dirty="0">
                          <a:solidFill>
                            <a:srgbClr val="000000"/>
                          </a:solidFill>
                          <a:effectLst/>
                          <a:latin typeface="+mn-lt"/>
                        </a:rPr>
                        <a:t>Correct usage of DNS to obtain emergency numbers</a:t>
                      </a:r>
                    </a:p>
                  </a:txBody>
                  <a:tcPr marL="9525" marR="9525" marT="9522"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24.229</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6273</a:t>
                      </a:r>
                    </a:p>
                  </a:txBody>
                  <a:tcPr marL="9525" marR="9525" marT="9518" marB="0" anchor="ctr">
                    <a:solidFill>
                      <a:schemeClr val="tx2">
                        <a:lumMod val="20000"/>
                        <a:lumOff val="80000"/>
                      </a:schemeClr>
                    </a:solidFill>
                  </a:tcPr>
                </a:tc>
                <a:tc>
                  <a:txBody>
                    <a:bodyPr/>
                    <a:lstStyle/>
                    <a:p>
                      <a:pPr algn="l" fontAlgn="t"/>
                      <a:r>
                        <a:rPr lang="fr-FR" sz="1400" b="0" i="0" u="none" strike="noStrike" dirty="0">
                          <a:solidFill>
                            <a:schemeClr val="tx1"/>
                          </a:solidFill>
                          <a:effectLst/>
                          <a:latin typeface="+mn-lt"/>
                        </a:rPr>
                        <a:t>TS 23.167</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0337 (</a:t>
                      </a:r>
                      <a:r>
                        <a:rPr lang="nb-NO" sz="1400" b="0" i="0" u="none" strike="noStrike" dirty="0">
                          <a:solidFill>
                            <a:schemeClr val="tx1"/>
                          </a:solidFill>
                          <a:effectLst/>
                          <a:latin typeface="+mn-lt"/>
                        </a:rPr>
                        <a:t>SA2)</a:t>
                      </a:r>
                    </a:p>
                  </a:txBody>
                  <a:tcPr marL="9525" marR="9525" marT="9518" marB="0" anchor="ctr">
                    <a:solidFill>
                      <a:schemeClr val="tx2">
                        <a:lumMod val="20000"/>
                        <a:lumOff val="80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816128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xmlns="" id="{2F4C87D9-A3A6-4C1D-B9C5-236226A0A968}"/>
              </a:ext>
            </a:extLst>
          </p:cNvPr>
          <p:cNvSpPr>
            <a:spLocks noGrp="1"/>
          </p:cNvSpPr>
          <p:nvPr>
            <p:ph type="title"/>
          </p:nvPr>
        </p:nvSpPr>
        <p:spPr>
          <a:xfrm>
            <a:off x="0" y="8590"/>
            <a:ext cx="7831137" cy="1143000"/>
          </a:xfrm>
        </p:spPr>
        <p:txBody>
          <a:bodyPr/>
          <a:lstStyle/>
          <a:p>
            <a:pPr algn="ctr" rtl="0"/>
            <a:r>
              <a:rPr lang="nb-NO" altLang="de-DE" sz="3200" kern="1200" spc="-1" dirty="0">
                <a:solidFill>
                  <a:srgbClr val="FF0000"/>
                </a:solidFill>
                <a:uFill>
                  <a:solidFill>
                    <a:srgbClr val="FFFFFF"/>
                  </a:solidFill>
                </a:uFill>
                <a:latin typeface="+mn-lt"/>
                <a:ea typeface="+mn-ea"/>
                <a:cs typeface="+mn-cs"/>
              </a:rPr>
              <a:t>CT1 CRs for non-CT cond’ approval 5/5</a:t>
            </a:r>
            <a:endParaRPr lang="en-US" altLang="de-DE" sz="3200" kern="1200" spc="-1" dirty="0">
              <a:solidFill>
                <a:srgbClr val="FF0000"/>
              </a:solidFill>
              <a:uFill>
                <a:solidFill>
                  <a:srgbClr val="FFFFFF"/>
                </a:solidFill>
              </a:uFill>
              <a:latin typeface="+mn-lt"/>
              <a:ea typeface="+mn-ea"/>
              <a:cs typeface="+mn-cs"/>
            </a:endParaRPr>
          </a:p>
        </p:txBody>
      </p:sp>
      <p:sp>
        <p:nvSpPr>
          <p:cNvPr id="27651" name="Rectangle 1097">
            <a:extLst>
              <a:ext uri="{FF2B5EF4-FFF2-40B4-BE49-F238E27FC236}">
                <a16:creationId xmlns:a16="http://schemas.microsoft.com/office/drawing/2014/main" xmlns="" id="{3AF88429-BCA7-48FD-8FEA-FFCCD9C93313}"/>
              </a:ext>
            </a:extLst>
          </p:cNvPr>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2" name="Rectangle 1098">
            <a:extLst>
              <a:ext uri="{FF2B5EF4-FFF2-40B4-BE49-F238E27FC236}">
                <a16:creationId xmlns:a16="http://schemas.microsoft.com/office/drawing/2014/main" xmlns="" id="{3ACD09BF-F710-4CFA-97F1-AF6273B11314}"/>
              </a:ext>
            </a:extLst>
          </p:cNvPr>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3" name="Rectangle 1248">
            <a:extLst>
              <a:ext uri="{FF2B5EF4-FFF2-40B4-BE49-F238E27FC236}">
                <a16:creationId xmlns:a16="http://schemas.microsoft.com/office/drawing/2014/main" xmlns="" id="{269D3320-FA2C-43DC-ADAB-66B14840D395}"/>
              </a:ext>
            </a:extLst>
          </p:cNvPr>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4" name="Rectangle 1256">
            <a:extLst>
              <a:ext uri="{FF2B5EF4-FFF2-40B4-BE49-F238E27FC236}">
                <a16:creationId xmlns:a16="http://schemas.microsoft.com/office/drawing/2014/main" xmlns="" id="{6280A91D-AD78-42FE-9D91-F1B09587ABD0}"/>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5" name="Rectangle 1417">
            <a:extLst>
              <a:ext uri="{FF2B5EF4-FFF2-40B4-BE49-F238E27FC236}">
                <a16:creationId xmlns:a16="http://schemas.microsoft.com/office/drawing/2014/main" xmlns="" id="{561BC40A-2E53-4A6E-AE98-BC8D1D8DC3FA}"/>
              </a:ext>
            </a:extLst>
          </p:cNvPr>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graphicFrame>
        <p:nvGraphicFramePr>
          <p:cNvPr id="3" name="Table 2">
            <a:extLst>
              <a:ext uri="{FF2B5EF4-FFF2-40B4-BE49-F238E27FC236}">
                <a16:creationId xmlns:a16="http://schemas.microsoft.com/office/drawing/2014/main" xmlns="" id="{A7271A58-079F-4C01-B535-D34E58FCF3C7}"/>
              </a:ext>
            </a:extLst>
          </p:cNvPr>
          <p:cNvGraphicFramePr>
            <a:graphicFrameLocks noGrp="1"/>
          </p:cNvGraphicFramePr>
          <p:nvPr>
            <p:extLst>
              <p:ext uri="{D42A27DB-BD31-4B8C-83A1-F6EECF244321}">
                <p14:modId xmlns:p14="http://schemas.microsoft.com/office/powerpoint/2010/main" val="924186007"/>
              </p:ext>
            </p:extLst>
          </p:nvPr>
        </p:nvGraphicFramePr>
        <p:xfrm>
          <a:off x="650875" y="1265238"/>
          <a:ext cx="7958138" cy="4798729"/>
        </p:xfrm>
        <a:graphic>
          <a:graphicData uri="http://schemas.openxmlformats.org/drawingml/2006/table">
            <a:tbl>
              <a:tblPr>
                <a:tableStyleId>{5C22544A-7EE6-4342-B048-85BDC9FD1C3A}</a:tableStyleId>
              </a:tblPr>
              <a:tblGrid>
                <a:gridCol w="1127821">
                  <a:extLst>
                    <a:ext uri="{9D8B030D-6E8A-4147-A177-3AD203B41FA5}">
                      <a16:colId xmlns:a16="http://schemas.microsoft.com/office/drawing/2014/main" xmlns="" val="20000"/>
                    </a:ext>
                  </a:extLst>
                </a:gridCol>
                <a:gridCol w="4434214">
                  <a:extLst>
                    <a:ext uri="{9D8B030D-6E8A-4147-A177-3AD203B41FA5}">
                      <a16:colId xmlns:a16="http://schemas.microsoft.com/office/drawing/2014/main" xmlns="" val="20001"/>
                    </a:ext>
                  </a:extLst>
                </a:gridCol>
                <a:gridCol w="1013838">
                  <a:extLst>
                    <a:ext uri="{9D8B030D-6E8A-4147-A177-3AD203B41FA5}">
                      <a16:colId xmlns:a16="http://schemas.microsoft.com/office/drawing/2014/main" xmlns="" val="20002"/>
                    </a:ext>
                  </a:extLst>
                </a:gridCol>
                <a:gridCol w="1382265">
                  <a:extLst>
                    <a:ext uri="{9D8B030D-6E8A-4147-A177-3AD203B41FA5}">
                      <a16:colId xmlns:a16="http://schemas.microsoft.com/office/drawing/2014/main" xmlns="" val="20003"/>
                    </a:ext>
                  </a:extLst>
                </a:gridCol>
              </a:tblGrid>
              <a:tr h="48882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75" marB="45675"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5" marB="45675"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5" marB="45675" anchor="ctr" horzOverflow="overflow">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5" marB="45675" anchor="ctr" horzOverflow="overflow">
                    <a:solidFill>
                      <a:schemeClr val="accent1"/>
                    </a:solidFill>
                  </a:tcPr>
                </a:tc>
                <a:extLst>
                  <a:ext uri="{0D108BD9-81ED-4DB2-BD59-A6C34878D82A}">
                    <a16:rowId xmlns:a16="http://schemas.microsoft.com/office/drawing/2014/main" xmlns="" val="10000"/>
                  </a:ext>
                </a:extLst>
              </a:tr>
              <a:tr h="2783458">
                <a:tc>
                  <a:txBody>
                    <a:bodyPr/>
                    <a:lstStyle/>
                    <a:p>
                      <a:pPr algn="l" fontAlgn="b"/>
                      <a:r>
                        <a:rPr lang="nb-NO" sz="1200" b="0" i="0" u="none" strike="noStrike" dirty="0">
                          <a:solidFill>
                            <a:schemeClr val="tx1"/>
                          </a:solidFill>
                          <a:effectLst/>
                          <a:latin typeface="+mn-lt"/>
                        </a:rPr>
                        <a:t>C1-188877 in CP-183076</a:t>
                      </a:r>
                    </a:p>
                  </a:txBody>
                  <a:tcPr marL="9525" marR="9525" marT="9520" marB="0" anchor="ctr">
                    <a:solidFill>
                      <a:schemeClr val="tx2">
                        <a:lumMod val="20000"/>
                        <a:lumOff val="80000"/>
                      </a:schemeClr>
                    </a:solidFill>
                  </a:tcPr>
                </a:tc>
                <a:tc>
                  <a:txBody>
                    <a:bodyPr/>
                    <a:lstStyle/>
                    <a:p>
                      <a:pPr algn="l" fontAlgn="t"/>
                      <a:r>
                        <a:rPr lang="en-US" sz="1200" b="0" i="0" u="none" strike="noStrike" dirty="0">
                          <a:solidFill>
                            <a:srgbClr val="000000"/>
                          </a:solidFill>
                          <a:effectLst/>
                          <a:latin typeface="+mn-lt"/>
                        </a:rPr>
                        <a:t>Introduction of capability support for EC paging indication channel monitoring</a:t>
                      </a:r>
                    </a:p>
                  </a:txBody>
                  <a:tcPr marL="9525" marR="9525" marT="9524"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200" b="0" i="0" u="none" strike="noStrike" dirty="0">
                          <a:solidFill>
                            <a:schemeClr val="tx1"/>
                          </a:solidFill>
                          <a:effectLst/>
                          <a:latin typeface="+mn-lt"/>
                        </a:rPr>
                        <a:t>TS 24.008</a:t>
                      </a:r>
                      <a:br>
                        <a:rPr lang="nb-NO" sz="1200" b="0" i="0" u="none" strike="noStrike" dirty="0">
                          <a:solidFill>
                            <a:schemeClr val="tx1"/>
                          </a:solidFill>
                          <a:effectLst/>
                          <a:latin typeface="+mn-lt"/>
                        </a:rPr>
                      </a:br>
                      <a:r>
                        <a:rPr lang="nb-NO" sz="1200" b="0" i="0" u="none" strike="noStrike" dirty="0">
                          <a:solidFill>
                            <a:schemeClr val="tx1"/>
                          </a:solidFill>
                          <a:effectLst/>
                          <a:latin typeface="+mn-lt"/>
                        </a:rPr>
                        <a:t>CR 3166</a:t>
                      </a:r>
                    </a:p>
                  </a:txBody>
                  <a:tcPr marL="9525" marR="9525" marT="9520" marB="0" anchor="ctr">
                    <a:solidFill>
                      <a:schemeClr val="tx2">
                        <a:lumMod val="20000"/>
                        <a:lumOff val="80000"/>
                      </a:schemeClr>
                    </a:solidFill>
                  </a:tcPr>
                </a:tc>
                <a:tc>
                  <a:txBody>
                    <a:bodyPr/>
                    <a:lstStyle/>
                    <a:p>
                      <a:pPr algn="l" fontAlgn="t"/>
                      <a:r>
                        <a:rPr lang="fr-FR" sz="1200" b="0" i="0" u="none" strike="noStrike" dirty="0">
                          <a:solidFill>
                            <a:schemeClr val="tx1"/>
                          </a:solidFill>
                          <a:effectLst/>
                          <a:latin typeface="+mn-lt"/>
                        </a:rPr>
                        <a:t>TS 43.064 CR 0117</a:t>
                      </a:r>
                    </a:p>
                    <a:p>
                      <a:pPr algn="l" fontAlgn="t"/>
                      <a:r>
                        <a:rPr lang="fr-FR" sz="1200" b="0" i="0" u="none" strike="noStrike" dirty="0">
                          <a:solidFill>
                            <a:schemeClr val="tx1"/>
                          </a:solidFill>
                          <a:effectLst/>
                          <a:latin typeface="+mn-lt"/>
                        </a:rPr>
                        <a:t>TS 43.064 CR 0119</a:t>
                      </a:r>
                    </a:p>
                    <a:p>
                      <a:pPr algn="l" fontAlgn="t"/>
                      <a:r>
                        <a:rPr lang="fr-FR" sz="1200" b="0" i="0" u="none" strike="noStrike" dirty="0">
                          <a:solidFill>
                            <a:schemeClr val="tx1"/>
                          </a:solidFill>
                          <a:effectLst/>
                          <a:latin typeface="+mn-lt"/>
                        </a:rPr>
                        <a:t>TS 44.018 CR 1082</a:t>
                      </a:r>
                    </a:p>
                    <a:p>
                      <a:pPr algn="l" fontAlgn="t"/>
                      <a:r>
                        <a:rPr lang="fr-FR" sz="1200" b="0" i="0" u="none" strike="noStrike" dirty="0">
                          <a:solidFill>
                            <a:schemeClr val="tx1"/>
                          </a:solidFill>
                          <a:effectLst/>
                          <a:latin typeface="+mn-lt"/>
                        </a:rPr>
                        <a:t>TS 44.018 CR 1084</a:t>
                      </a:r>
                    </a:p>
                    <a:p>
                      <a:pPr algn="l" fontAlgn="t"/>
                      <a:r>
                        <a:rPr lang="fr-FR" sz="1200" b="0" i="0" u="none" strike="noStrike" dirty="0">
                          <a:solidFill>
                            <a:schemeClr val="tx1"/>
                          </a:solidFill>
                          <a:effectLst/>
                          <a:latin typeface="+mn-lt"/>
                        </a:rPr>
                        <a:t>TS 45.001 CR 0099</a:t>
                      </a:r>
                    </a:p>
                    <a:p>
                      <a:pPr algn="l" fontAlgn="t"/>
                      <a:r>
                        <a:rPr lang="fr-FR" sz="1200" b="0" i="0" u="none" strike="noStrike" dirty="0">
                          <a:solidFill>
                            <a:schemeClr val="tx1"/>
                          </a:solidFill>
                          <a:effectLst/>
                          <a:latin typeface="+mn-lt"/>
                        </a:rPr>
                        <a:t>TS 45.002 CR 0214</a:t>
                      </a:r>
                    </a:p>
                    <a:p>
                      <a:pPr algn="l" fontAlgn="t"/>
                      <a:r>
                        <a:rPr lang="fr-FR" sz="1200" b="0" i="0" u="none" strike="noStrike" dirty="0">
                          <a:solidFill>
                            <a:schemeClr val="tx1"/>
                          </a:solidFill>
                          <a:effectLst/>
                          <a:latin typeface="+mn-lt"/>
                        </a:rPr>
                        <a:t>TS 45.002 CR 0215</a:t>
                      </a:r>
                    </a:p>
                    <a:p>
                      <a:pPr algn="l" fontAlgn="t"/>
                      <a:r>
                        <a:rPr lang="fr-FR" sz="1200" b="0" i="0" u="none" strike="noStrike" dirty="0">
                          <a:solidFill>
                            <a:schemeClr val="tx1"/>
                          </a:solidFill>
                          <a:effectLst/>
                          <a:latin typeface="+mn-lt"/>
                        </a:rPr>
                        <a:t>TS 45.003 CR 0149</a:t>
                      </a:r>
                    </a:p>
                    <a:p>
                      <a:pPr algn="l" fontAlgn="t"/>
                      <a:r>
                        <a:rPr lang="fr-FR" sz="1200" b="0" i="0" u="none" strike="noStrike" dirty="0">
                          <a:solidFill>
                            <a:schemeClr val="tx1"/>
                          </a:solidFill>
                          <a:effectLst/>
                          <a:latin typeface="+mn-lt"/>
                        </a:rPr>
                        <a:t>TS 45.005 CR 0616</a:t>
                      </a:r>
                    </a:p>
                    <a:p>
                      <a:pPr algn="l" fontAlgn="t"/>
                      <a:r>
                        <a:rPr lang="fr-FR" sz="1200" b="0" i="0" u="none" strike="noStrike" dirty="0">
                          <a:solidFill>
                            <a:schemeClr val="tx1"/>
                          </a:solidFill>
                          <a:effectLst/>
                          <a:latin typeface="+mn-lt"/>
                        </a:rPr>
                        <a:t>TS 45.008 CR 0660</a:t>
                      </a:r>
                    </a:p>
                    <a:p>
                      <a:pPr algn="l" fontAlgn="t"/>
                      <a:r>
                        <a:rPr lang="fr-FR" sz="1200" b="0" i="0" u="none" strike="noStrike" dirty="0">
                          <a:solidFill>
                            <a:schemeClr val="tx1"/>
                          </a:solidFill>
                          <a:effectLst/>
                          <a:latin typeface="+mn-lt"/>
                        </a:rPr>
                        <a:t>TS 45.008 CR 0662</a:t>
                      </a:r>
                    </a:p>
                    <a:p>
                      <a:pPr algn="l" fontAlgn="t"/>
                      <a:r>
                        <a:rPr lang="fr-FR" sz="1200" b="0" i="0" u="none" strike="noStrike" dirty="0">
                          <a:solidFill>
                            <a:schemeClr val="tx1"/>
                          </a:solidFill>
                          <a:effectLst/>
                          <a:latin typeface="+mn-lt"/>
                        </a:rPr>
                        <a:t>TS 48.018 CR 0445 (RAN6)</a:t>
                      </a:r>
                      <a:endParaRPr lang="nb-NO" sz="1200" b="0" i="0" u="none" strike="noStrike" dirty="0">
                        <a:solidFill>
                          <a:schemeClr val="tx1"/>
                        </a:solidFill>
                        <a:effectLst/>
                        <a:latin typeface="+mn-lt"/>
                      </a:endParaRPr>
                    </a:p>
                  </a:txBody>
                  <a:tcPr marL="9525" marR="9525" marT="9520" marB="0" anchor="ctr">
                    <a:solidFill>
                      <a:schemeClr val="tx2">
                        <a:lumMod val="20000"/>
                        <a:lumOff val="80000"/>
                      </a:schemeClr>
                    </a:solidFill>
                  </a:tcPr>
                </a:tc>
                <a:extLst>
                  <a:ext uri="{0D108BD9-81ED-4DB2-BD59-A6C34878D82A}">
                    <a16:rowId xmlns:a16="http://schemas.microsoft.com/office/drawing/2014/main" xmlns="" val="10001"/>
                  </a:ext>
                </a:extLst>
              </a:tr>
              <a:tr h="863040">
                <a:tc>
                  <a:txBody>
                    <a:bodyPr/>
                    <a:lstStyle/>
                    <a:p>
                      <a:pPr algn="l" fontAlgn="b"/>
                      <a:r>
                        <a:rPr lang="nb-NO" sz="1200" b="0" i="0" u="none" strike="noStrike" dirty="0">
                          <a:solidFill>
                            <a:schemeClr val="tx1"/>
                          </a:solidFill>
                          <a:effectLst/>
                          <a:latin typeface="+mn-lt"/>
                        </a:rPr>
                        <a:t>C1-188975 in CP-183076</a:t>
                      </a:r>
                    </a:p>
                  </a:txBody>
                  <a:tcPr marL="9525" marR="9525" marT="9520" marB="0" anchor="ctr">
                    <a:solidFill>
                      <a:schemeClr val="tx2">
                        <a:lumMod val="20000"/>
                        <a:lumOff val="80000"/>
                      </a:schemeClr>
                    </a:solidFill>
                  </a:tcPr>
                </a:tc>
                <a:tc>
                  <a:txBody>
                    <a:bodyPr/>
                    <a:lstStyle/>
                    <a:p>
                      <a:pPr algn="l" fontAlgn="t"/>
                      <a:r>
                        <a:rPr lang="en-US" sz="1200" b="0" i="0" u="none" strike="noStrike" dirty="0">
                          <a:solidFill>
                            <a:srgbClr val="000000"/>
                          </a:solidFill>
                          <a:effectLst/>
                          <a:latin typeface="+mn-lt"/>
                        </a:rPr>
                        <a:t>MO signaling and data with service gap control timer running in connected mode</a:t>
                      </a:r>
                    </a:p>
                  </a:txBody>
                  <a:tcPr marL="9525" marR="9525" marT="9524"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200" b="0" i="0" u="none" strike="noStrike" dirty="0">
                          <a:solidFill>
                            <a:schemeClr val="tx1"/>
                          </a:solidFill>
                          <a:effectLst/>
                          <a:latin typeface="+mn-lt"/>
                        </a:rPr>
                        <a:t>TS 24.301</a:t>
                      </a:r>
                      <a:br>
                        <a:rPr lang="nb-NO" sz="1200" b="0" i="0" u="none" strike="noStrike" dirty="0">
                          <a:solidFill>
                            <a:schemeClr val="tx1"/>
                          </a:solidFill>
                          <a:effectLst/>
                          <a:latin typeface="+mn-lt"/>
                        </a:rPr>
                      </a:br>
                      <a:r>
                        <a:rPr lang="nb-NO" sz="1200" b="0" i="0" u="none" strike="noStrike" dirty="0">
                          <a:solidFill>
                            <a:schemeClr val="tx1"/>
                          </a:solidFill>
                          <a:effectLst/>
                          <a:latin typeface="+mn-lt"/>
                        </a:rPr>
                        <a:t>CR 3142</a:t>
                      </a:r>
                    </a:p>
                  </a:txBody>
                  <a:tcPr marL="9525" marR="9525" marT="9520" marB="0" anchor="ctr">
                    <a:solidFill>
                      <a:schemeClr val="tx2">
                        <a:lumMod val="20000"/>
                        <a:lumOff val="80000"/>
                      </a:schemeClr>
                    </a:solidFill>
                  </a:tcPr>
                </a:tc>
                <a:tc>
                  <a:txBody>
                    <a:bodyPr/>
                    <a:lstStyle/>
                    <a:p>
                      <a:pPr algn="l" fontAlgn="t"/>
                      <a:r>
                        <a:rPr lang="fr-FR" sz="1200" b="0" i="0" u="none" strike="noStrike" dirty="0">
                          <a:solidFill>
                            <a:schemeClr val="tx1"/>
                          </a:solidFill>
                          <a:effectLst/>
                          <a:latin typeface="+mn-lt"/>
                        </a:rPr>
                        <a:t>TS 23.401</a:t>
                      </a:r>
                      <a:br>
                        <a:rPr lang="fr-FR" sz="1200" b="0" i="0" u="none" strike="noStrike" dirty="0">
                          <a:solidFill>
                            <a:schemeClr val="tx1"/>
                          </a:solidFill>
                          <a:effectLst/>
                          <a:latin typeface="+mn-lt"/>
                        </a:rPr>
                      </a:br>
                      <a:r>
                        <a:rPr lang="fr-FR" sz="1200" b="0" i="0" u="none" strike="noStrike" dirty="0">
                          <a:solidFill>
                            <a:schemeClr val="tx1"/>
                          </a:solidFill>
                          <a:effectLst/>
                          <a:latin typeface="+mn-lt"/>
                        </a:rPr>
                        <a:t>CR 3479 (</a:t>
                      </a:r>
                      <a:r>
                        <a:rPr lang="nb-NO" sz="1200" b="0" i="0" u="none" strike="noStrike" dirty="0">
                          <a:solidFill>
                            <a:schemeClr val="tx1"/>
                          </a:solidFill>
                          <a:effectLst/>
                          <a:latin typeface="+mn-lt"/>
                        </a:rPr>
                        <a:t>SA2)</a:t>
                      </a:r>
                    </a:p>
                    <a:p>
                      <a:pPr algn="l" fontAlgn="t"/>
                      <a:r>
                        <a:rPr lang="fr-FR" sz="1200" b="0" i="0" u="none" strike="noStrike" dirty="0">
                          <a:solidFill>
                            <a:schemeClr val="tx1"/>
                          </a:solidFill>
                          <a:effectLst/>
                          <a:latin typeface="+mn-lt"/>
                        </a:rPr>
                        <a:t>TS 23.682</a:t>
                      </a:r>
                    </a:p>
                    <a:p>
                      <a:pPr algn="l" fontAlgn="t"/>
                      <a:r>
                        <a:rPr lang="fr-FR" sz="1200" b="0" i="0" u="none" strike="noStrike" dirty="0">
                          <a:solidFill>
                            <a:schemeClr val="tx1"/>
                          </a:solidFill>
                          <a:effectLst/>
                          <a:latin typeface="+mn-lt"/>
                        </a:rPr>
                        <a:t>CR 0418 (SA2)</a:t>
                      </a:r>
                      <a:endParaRPr lang="nb-NO" sz="1200" b="0" i="0" u="none" strike="noStrike" dirty="0">
                        <a:solidFill>
                          <a:schemeClr val="tx1"/>
                        </a:solidFill>
                        <a:effectLst/>
                        <a:latin typeface="+mn-lt"/>
                      </a:endParaRPr>
                    </a:p>
                  </a:txBody>
                  <a:tcPr marL="9525" marR="9525" marT="9520" marB="0" anchor="ctr">
                    <a:solidFill>
                      <a:schemeClr val="tx2">
                        <a:lumMod val="20000"/>
                        <a:lumOff val="80000"/>
                      </a:schemeClr>
                    </a:solidFill>
                  </a:tcPr>
                </a:tc>
                <a:extLst>
                  <a:ext uri="{0D108BD9-81ED-4DB2-BD59-A6C34878D82A}">
                    <a16:rowId xmlns:a16="http://schemas.microsoft.com/office/drawing/2014/main" xmlns="" val="10002"/>
                  </a:ext>
                </a:extLst>
              </a:tr>
              <a:tr h="573201">
                <a:tc>
                  <a:txBody>
                    <a:bodyPr/>
                    <a:lstStyle/>
                    <a:p>
                      <a:pPr algn="l" fontAlgn="b"/>
                      <a:r>
                        <a:rPr lang="nb-NO" sz="1200" b="0" i="0" u="none" strike="noStrike" dirty="0">
                          <a:solidFill>
                            <a:schemeClr val="tx1"/>
                          </a:solidFill>
                          <a:effectLst/>
                          <a:latin typeface="+mn-lt"/>
                        </a:rPr>
                        <a:t>C1-188724 in CP-183062</a:t>
                      </a:r>
                    </a:p>
                  </a:txBody>
                  <a:tcPr marL="9525" marR="9525" marT="9520" marB="0" anchor="ctr">
                    <a:solidFill>
                      <a:schemeClr val="tx2">
                        <a:lumMod val="20000"/>
                        <a:lumOff val="80000"/>
                      </a:schemeClr>
                    </a:solidFill>
                  </a:tcPr>
                </a:tc>
                <a:tc>
                  <a:txBody>
                    <a:bodyPr/>
                    <a:lstStyle/>
                    <a:p>
                      <a:pPr algn="l" fontAlgn="t"/>
                      <a:r>
                        <a:rPr lang="en-US" sz="1200" b="0" i="0" u="none" strike="noStrike" dirty="0">
                          <a:solidFill>
                            <a:srgbClr val="000000"/>
                          </a:solidFill>
                          <a:effectLst/>
                          <a:latin typeface="+mn-lt"/>
                        </a:rPr>
                        <a:t>TS 24.484 fixes</a:t>
                      </a:r>
                    </a:p>
                  </a:txBody>
                  <a:tcPr marL="9525" marR="9525" marT="9524" marB="0" anchor="ctr">
                    <a:solidFill>
                      <a:schemeClr val="tx2">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200" b="0" i="0" u="none" strike="noStrike" dirty="0">
                          <a:solidFill>
                            <a:schemeClr val="tx1"/>
                          </a:solidFill>
                          <a:effectLst/>
                          <a:latin typeface="+mn-lt"/>
                        </a:rPr>
                        <a:t>TS 24.484</a:t>
                      </a:r>
                      <a:br>
                        <a:rPr lang="nb-NO" sz="1200" b="0" i="0" u="none" strike="noStrike" dirty="0">
                          <a:solidFill>
                            <a:schemeClr val="tx1"/>
                          </a:solidFill>
                          <a:effectLst/>
                          <a:latin typeface="+mn-lt"/>
                        </a:rPr>
                      </a:br>
                      <a:r>
                        <a:rPr lang="nb-NO" sz="1200" b="0" i="0" u="none" strike="noStrike" dirty="0">
                          <a:solidFill>
                            <a:schemeClr val="tx1"/>
                          </a:solidFill>
                          <a:effectLst/>
                          <a:latin typeface="+mn-lt"/>
                        </a:rPr>
                        <a:t>CR 0104</a:t>
                      </a:r>
                    </a:p>
                  </a:txBody>
                  <a:tcPr marL="9525" marR="9525" marT="9520" marB="0" anchor="ctr">
                    <a:solidFill>
                      <a:schemeClr val="tx2">
                        <a:lumMod val="20000"/>
                        <a:lumOff val="80000"/>
                      </a:schemeClr>
                    </a:solidFill>
                  </a:tcPr>
                </a:tc>
                <a:tc>
                  <a:txBody>
                    <a:bodyPr/>
                    <a:lstStyle/>
                    <a:p>
                      <a:pPr algn="l" fontAlgn="t"/>
                      <a:r>
                        <a:rPr lang="fr-FR" sz="1200" b="0" i="0" u="none" strike="noStrike" dirty="0">
                          <a:solidFill>
                            <a:schemeClr val="tx1"/>
                          </a:solidFill>
                          <a:effectLst/>
                          <a:latin typeface="+mn-lt"/>
                        </a:rPr>
                        <a:t>TS 23.280</a:t>
                      </a:r>
                      <a:br>
                        <a:rPr lang="fr-FR" sz="1200" b="0" i="0" u="none" strike="noStrike" dirty="0">
                          <a:solidFill>
                            <a:schemeClr val="tx1"/>
                          </a:solidFill>
                          <a:effectLst/>
                          <a:latin typeface="+mn-lt"/>
                        </a:rPr>
                      </a:br>
                      <a:r>
                        <a:rPr lang="fr-FR" sz="1200" b="0" i="0" u="none" strike="noStrike" dirty="0">
                          <a:solidFill>
                            <a:schemeClr val="tx1"/>
                          </a:solidFill>
                          <a:effectLst/>
                          <a:latin typeface="+mn-lt"/>
                        </a:rPr>
                        <a:t>CR 0169 (</a:t>
                      </a:r>
                      <a:r>
                        <a:rPr lang="nb-NO" sz="1200" b="0" i="0" u="none" strike="noStrike" dirty="0">
                          <a:solidFill>
                            <a:schemeClr val="tx1"/>
                          </a:solidFill>
                          <a:effectLst/>
                          <a:latin typeface="+mn-lt"/>
                        </a:rPr>
                        <a:t>SA6)</a:t>
                      </a:r>
                    </a:p>
                  </a:txBody>
                  <a:tcPr marL="9525" marR="9525" marT="9520" marB="0" anchor="ctr">
                    <a:solidFill>
                      <a:schemeClr val="tx2">
                        <a:lumMod val="20000"/>
                        <a:lumOff val="80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895887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extShape 1"/>
          <p:cNvSpPr txBox="1"/>
          <p:nvPr/>
        </p:nvSpPr>
        <p:spPr>
          <a:xfrm>
            <a:off x="0" y="28404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ea typeface="MS PGothic"/>
              </a:rPr>
              <a:t>TSG CT Organisation </a:t>
            </a:r>
            <a:endParaRPr lang="en-US" sz="1000" b="0" strike="noStrike" spc="-1">
              <a:solidFill>
                <a:srgbClr val="000000"/>
              </a:solidFill>
              <a:uFill>
                <a:solidFill>
                  <a:srgbClr val="FFFFFF"/>
                </a:solidFill>
              </a:uFill>
              <a:latin typeface="Arial"/>
            </a:endParaRPr>
          </a:p>
        </p:txBody>
      </p:sp>
      <p:sp>
        <p:nvSpPr>
          <p:cNvPr id="158" name="CustomShape 2"/>
          <p:cNvSpPr/>
          <p:nvPr/>
        </p:nvSpPr>
        <p:spPr>
          <a:xfrm>
            <a:off x="3286116" y="1386000"/>
            <a:ext cx="5857524" cy="5293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buBlip>
                <a:blip r:embed="rId3"/>
              </a:buBlip>
            </a:pPr>
            <a:r>
              <a:rPr lang="en-US" sz="1600" b="0" strike="noStrike" spc="-1" dirty="0">
                <a:solidFill>
                  <a:srgbClr val="000000"/>
                </a:solidFill>
                <a:uFill>
                  <a:solidFill>
                    <a:srgbClr val="FFFFFF"/>
                  </a:solidFill>
                </a:uFill>
                <a:latin typeface="Arial"/>
                <a:ea typeface="MS PGothic"/>
              </a:rPr>
              <a:t>TSG CT WG officials are:</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WG1:</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err="1">
                <a:solidFill>
                  <a:srgbClr val="000000"/>
                </a:solidFill>
                <a:uFill>
                  <a:solidFill>
                    <a:srgbClr val="FFFFFF"/>
                  </a:solidFill>
                </a:uFill>
                <a:latin typeface="Arial"/>
                <a:ea typeface="MS PGothic"/>
              </a:rPr>
              <a:t>Atle</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Monrad</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Ericcson</a:t>
            </a:r>
            <a:r>
              <a:rPr lang="en-US" sz="1200" b="0" strike="noStrike" spc="-1" dirty="0">
                <a:solidFill>
                  <a:srgbClr val="000000"/>
                </a:solidFill>
                <a:uFill>
                  <a:solidFill>
                    <a:srgbClr val="FFFFFF"/>
                  </a:solidFill>
                </a:uFill>
                <a:latin typeface="Arial"/>
                <a:ea typeface="MS PGothic"/>
              </a:rPr>
              <a:t>/ETSI)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spc="-1" dirty="0">
                <a:solidFill>
                  <a:srgbClr val="000000"/>
                </a:solidFill>
                <a:uFill>
                  <a:solidFill>
                    <a:srgbClr val="FFFFFF"/>
                  </a:solidFill>
                </a:uFill>
                <a:latin typeface="Arial"/>
                <a:ea typeface="MS PGothic"/>
              </a:rPr>
              <a:t>Peter Leis (Nokia Networks / ETSI) 
                 	Ricky </a:t>
            </a:r>
            <a:r>
              <a:rPr lang="en-US" sz="1200" spc="-1" dirty="0" err="1">
                <a:solidFill>
                  <a:srgbClr val="000000"/>
                </a:solidFill>
                <a:uFill>
                  <a:solidFill>
                    <a:srgbClr val="FFFFFF"/>
                  </a:solidFill>
                </a:uFill>
                <a:latin typeface="Arial"/>
                <a:ea typeface="MS PGothic"/>
              </a:rPr>
              <a:t>Kaura</a:t>
            </a:r>
            <a:r>
              <a:rPr lang="en-US" sz="1200" spc="-1" dirty="0">
                <a:solidFill>
                  <a:srgbClr val="000000"/>
                </a:solidFill>
                <a:uFill>
                  <a:solidFill>
                    <a:srgbClr val="FFFFFF"/>
                  </a:solidFill>
                </a:uFill>
                <a:latin typeface="Arial"/>
                <a:ea typeface="MS PGothic"/>
              </a:rPr>
              <a:t>(Samsung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Frederic </a:t>
            </a:r>
            <a:r>
              <a:rPr lang="en-US" sz="1200" spc="-1" dirty="0" err="1">
                <a:solidFill>
                  <a:srgbClr val="000000"/>
                </a:solidFill>
                <a:uFill>
                  <a:solidFill>
                    <a:srgbClr val="FFFFFF"/>
                  </a:solidFill>
                </a:uFill>
                <a:latin typeface="Arial"/>
                <a:ea typeface="MS PGothic"/>
              </a:rPr>
              <a:t>Firmin</a:t>
            </a:r>
            <a:endParaRPr lang="en-US" sz="1200" spc="-1" dirty="0">
              <a:solidFill>
                <a:srgbClr val="000000"/>
              </a:solidFill>
              <a:uFill>
                <a:solidFill>
                  <a:srgbClr val="FFFFFF"/>
                </a:solidFill>
              </a:uFill>
              <a:latin typeface="Arial"/>
              <a:ea typeface="MS PGothic"/>
            </a:endParaRP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C00000"/>
              </a:buClr>
              <a:buFont typeface="Arial"/>
              <a:buChar char="•"/>
            </a:pPr>
            <a:r>
              <a:rPr lang="en-US" sz="1200" spc="-1" dirty="0">
                <a:solidFill>
                  <a:srgbClr val="000000"/>
                </a:solidFill>
                <a:uFill>
                  <a:solidFill>
                    <a:srgbClr val="FFFFFF"/>
                  </a:solidFill>
                </a:uFill>
                <a:latin typeface="Arial"/>
                <a:ea typeface="MS PGothic"/>
              </a:rPr>
              <a:t>TSG CT WG3:</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Susana Fernandez (Ericsson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Vice chairs: 	Yoshihiro Inoue (NTT / TTC)</a:t>
            </a:r>
          </a:p>
          <a:p>
            <a:pPr marL="1143000" indent="-228240">
              <a:lnSpc>
                <a:spcPct val="100000"/>
              </a:lnSpc>
            </a:pPr>
            <a:r>
              <a:rPr lang="en-US" sz="1200" spc="-1" dirty="0">
                <a:solidFill>
                  <a:srgbClr val="000000"/>
                </a:solidFill>
                <a:uFill>
                  <a:solidFill>
                    <a:srgbClr val="FFFFFF"/>
                  </a:solidFill>
                </a:uFill>
                <a:latin typeface="Arial"/>
                <a:ea typeface="MS PGothic"/>
              </a:rPr>
              <a:t>	                   	</a:t>
            </a:r>
            <a:r>
              <a:rPr lang="en-US" sz="1200" spc="-1" dirty="0" err="1">
                <a:solidFill>
                  <a:srgbClr val="000000"/>
                </a:solidFill>
                <a:uFill>
                  <a:solidFill>
                    <a:srgbClr val="FFFFFF"/>
                  </a:solidFill>
                </a:uFill>
                <a:latin typeface="Arial"/>
                <a:ea typeface="MS PGothic"/>
              </a:rPr>
              <a:t>Zhenning</a:t>
            </a:r>
            <a:r>
              <a:rPr lang="en-US" sz="1200" spc="-1" dirty="0">
                <a:solidFill>
                  <a:srgbClr val="000000"/>
                </a:solidFill>
                <a:uFill>
                  <a:solidFill>
                    <a:srgbClr val="FFFFFF"/>
                  </a:solidFill>
                </a:uFill>
                <a:latin typeface="Arial"/>
                <a:ea typeface="MS PGothic"/>
              </a:rPr>
              <a:t> Huang (China Mobile / CCSA)</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a:t>
            </a:r>
            <a:r>
              <a:rPr lang="en-US" sz="1200" spc="-1" dirty="0" err="1">
                <a:solidFill>
                  <a:srgbClr val="000000"/>
                </a:solidFill>
                <a:uFill>
                  <a:solidFill>
                    <a:srgbClr val="FFFFFF"/>
                  </a:solidFill>
                </a:uFill>
                <a:latin typeface="Arial"/>
                <a:ea typeface="MS PGothic"/>
              </a:rPr>
              <a:t>Saurav</a:t>
            </a:r>
            <a:r>
              <a:rPr lang="en-US" sz="1200" spc="-1" dirty="0">
                <a:solidFill>
                  <a:srgbClr val="000000"/>
                </a:solidFill>
                <a:uFill>
                  <a:solidFill>
                    <a:srgbClr val="FFFFFF"/>
                  </a:solidFill>
                </a:uFill>
                <a:latin typeface="Arial"/>
                <a:ea typeface="MS PGothic"/>
              </a:rPr>
              <a:t> Aurora</a:t>
            </a: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FF3300"/>
              </a:buClr>
              <a:buFont typeface="Arial"/>
              <a:buChar char="•"/>
            </a:pPr>
            <a:r>
              <a:rPr lang="en-US" sz="1200" spc="-1" dirty="0">
                <a:solidFill>
                  <a:srgbClr val="000000"/>
                </a:solidFill>
                <a:uFill>
                  <a:solidFill>
                    <a:srgbClr val="FFFFFF"/>
                  </a:solidFill>
                </a:uFill>
                <a:latin typeface="Arial"/>
                <a:ea typeface="MS PGothic"/>
              </a:rPr>
              <a:t>TSG CT WG4:</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Lionel </a:t>
            </a:r>
            <a:r>
              <a:rPr lang="en-US" sz="1200" spc="-1" dirty="0" err="1">
                <a:solidFill>
                  <a:srgbClr val="000000"/>
                </a:solidFill>
                <a:uFill>
                  <a:solidFill>
                    <a:srgbClr val="FFFFFF"/>
                  </a:solidFill>
                </a:uFill>
                <a:latin typeface="Arial"/>
                <a:ea typeface="MS PGothic"/>
              </a:rPr>
              <a:t>Morand</a:t>
            </a:r>
            <a:r>
              <a:rPr lang="en-US" sz="1200" spc="-1" dirty="0">
                <a:solidFill>
                  <a:srgbClr val="000000"/>
                </a:solidFill>
                <a:uFill>
                  <a:solidFill>
                    <a:srgbClr val="FFFFFF"/>
                  </a:solidFill>
                </a:uFill>
                <a:latin typeface="Arial"/>
                <a:ea typeface="MS PGothic"/>
              </a:rPr>
              <a:t> (Orange / ETSI) </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Vice chairs: 	Peter Schmitt (Huawei / CCSA)
                    	Yue Song (China Mobile / CCSA)</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Kimmo Kymalainen</a:t>
            </a: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C00000"/>
              </a:buClr>
              <a:buFont typeface="Arial"/>
              <a:buChar char="•"/>
            </a:pPr>
            <a:r>
              <a:rPr lang="en-US" sz="1200" spc="-1" dirty="0">
                <a:solidFill>
                  <a:srgbClr val="000000"/>
                </a:solidFill>
                <a:uFill>
                  <a:solidFill>
                    <a:srgbClr val="FFFFFF"/>
                  </a:solidFill>
                </a:uFill>
                <a:latin typeface="Arial"/>
                <a:ea typeface="MS PGothic"/>
              </a:rPr>
              <a:t>TSG CT WG6:</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Heiko Kruse (Morpho Cards GmbH / ETSI)</a:t>
            </a:r>
          </a:p>
          <a:p>
            <a:pPr marL="1143000" lvl="2" indent="-228240">
              <a:buClr>
                <a:srgbClr val="000000"/>
              </a:buClr>
              <a:buFont typeface="Arial"/>
              <a:buChar char="•"/>
            </a:pPr>
            <a:r>
              <a:rPr lang="en-US" sz="1200" spc="-1" dirty="0">
                <a:solidFill>
                  <a:srgbClr val="000000"/>
                </a:solidFill>
                <a:uFill>
                  <a:solidFill>
                    <a:srgbClr val="FFFFFF"/>
                  </a:solidFill>
                </a:uFill>
                <a:latin typeface="Arial"/>
                <a:ea typeface="MS PGothic"/>
              </a:rPr>
              <a:t>Vice chairs: 	Phan Ly Thanh (Gemalto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Hakim Mkinsi/Kimmo Kymalainen</a:t>
            </a:r>
          </a:p>
        </p:txBody>
      </p:sp>
      <p:sp>
        <p:nvSpPr>
          <p:cNvPr id="159" name="CustomShape 3"/>
          <p:cNvSpPr/>
          <p:nvPr/>
        </p:nvSpPr>
        <p:spPr>
          <a:xfrm>
            <a:off x="171360" y="1393920"/>
            <a:ext cx="4103280" cy="410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pPr>
            <a:r>
              <a:rPr lang="en-US" sz="1800" b="0" strike="noStrike" spc="-1" dirty="0">
                <a:uFill>
                  <a:solidFill>
                    <a:srgbClr val="FFFFFF"/>
                  </a:solidFill>
                </a:uFill>
                <a:latin typeface="Arial"/>
                <a:ea typeface="MS PGothic"/>
              </a:rPr>
              <a:t>TSG CT officials are:</a:t>
            </a:r>
            <a:endParaRPr lang="en-US" sz="1800" b="0" strike="noStrike" spc="-1" dirty="0">
              <a:uFill>
                <a:solidFill>
                  <a:srgbClr val="FFFFFF"/>
                </a:solidFill>
              </a:uFill>
              <a:latin typeface="Arial"/>
            </a:endParaRPr>
          </a:p>
          <a:p>
            <a:pPr marL="92075" lvl="1">
              <a:lnSpc>
                <a:spcPct val="100000"/>
              </a:lnSpc>
              <a:buClr>
                <a:srgbClr val="C00000"/>
              </a:buClr>
            </a:pPr>
            <a:r>
              <a:rPr lang="en-US" sz="1800" b="0" strike="noStrike" spc="-1" dirty="0">
                <a:uFill>
                  <a:solidFill>
                    <a:srgbClr val="FFFFFF"/>
                  </a:solidFill>
                </a:uFill>
                <a:latin typeface="+mj-lt"/>
                <a:ea typeface="Arial Unicode MS"/>
              </a:rPr>
              <a:t>Chairman:</a:t>
            </a:r>
            <a:endParaRPr lang="en-US" sz="1800" b="0" strike="noStrike" spc="-1" dirty="0">
              <a:uFill>
                <a:solidFill>
                  <a:srgbClr val="FFFFFF"/>
                </a:solidFill>
              </a:uFill>
              <a:latin typeface="+mj-lt"/>
            </a:endParaRPr>
          </a:p>
          <a:p>
            <a:pPr marL="806450" lvl="3" indent="-265113">
              <a:buClr>
                <a:srgbClr val="3399FF"/>
              </a:buClr>
              <a:buFont typeface="Arial" pitchFamily="34" charset="0"/>
              <a:buChar char="•"/>
            </a:pPr>
            <a:r>
              <a:rPr lang="en-US" b="0" strike="noStrike" spc="-1" dirty="0">
                <a:uFill>
                  <a:solidFill>
                    <a:srgbClr val="FFFFFF"/>
                  </a:solidFill>
                </a:uFill>
                <a:latin typeface="+mj-lt"/>
                <a:ea typeface="Arial Unicode MS"/>
              </a:rPr>
              <a:t>Georg Mayer</a:t>
            </a:r>
            <a:br>
              <a:rPr lang="en-US" b="0" strike="noStrike"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Huawei</a:t>
            </a:r>
            <a:r>
              <a:rPr lang="en-US" sz="1400" b="0" strike="noStrike" spc="-1" dirty="0">
                <a:uFill>
                  <a:solidFill>
                    <a:srgbClr val="FFFFFF"/>
                  </a:solidFill>
                </a:uFill>
                <a:latin typeface="+mj-lt"/>
                <a:ea typeface="Arial Unicode MS"/>
              </a:rPr>
              <a:t> / CCSA)</a:t>
            </a:r>
            <a:br>
              <a:rPr lang="en-US" sz="1400" b="0" strike="noStrike" spc="-1" dirty="0">
                <a:uFill>
                  <a:solidFill>
                    <a:srgbClr val="FFFFFF"/>
                  </a:solidFill>
                </a:uFill>
                <a:latin typeface="+mj-lt"/>
                <a:ea typeface="Arial Unicode MS"/>
              </a:rPr>
            </a:br>
            <a:endParaRPr lang="en-US" b="0" strike="noStrike" spc="-1" dirty="0">
              <a:uFill>
                <a:solidFill>
                  <a:srgbClr val="FFFFFF"/>
                </a:solidFill>
              </a:uFill>
              <a:latin typeface="+mj-lt"/>
            </a:endParaRPr>
          </a:p>
          <a:p>
            <a:pPr marL="92075" lvl="1">
              <a:lnSpc>
                <a:spcPct val="100000"/>
              </a:lnSpc>
              <a:buClr>
                <a:srgbClr val="C00000"/>
              </a:buClr>
            </a:pPr>
            <a:r>
              <a:rPr lang="en-US" sz="1800" b="0" strike="noStrike" spc="-1" dirty="0">
                <a:uFill>
                  <a:solidFill>
                    <a:srgbClr val="FFFFFF"/>
                  </a:solidFill>
                </a:uFill>
                <a:latin typeface="+mj-lt"/>
                <a:ea typeface="Arial Unicode MS"/>
              </a:rPr>
              <a:t>Vice chairs:</a:t>
            </a:r>
            <a:endParaRPr lang="en-US" sz="1800" b="0" strike="noStrike" spc="-1" dirty="0">
              <a:uFill>
                <a:solidFill>
                  <a:srgbClr val="FFFFFF"/>
                </a:solidFill>
              </a:uFill>
              <a:latin typeface="+mj-lt"/>
            </a:endParaRPr>
          </a:p>
          <a:p>
            <a:pPr marL="806450" lvl="2" indent="-268288">
              <a:lnSpc>
                <a:spcPct val="100000"/>
              </a:lnSpc>
              <a:buClr>
                <a:srgbClr val="0000FF"/>
              </a:buClr>
              <a:buFont typeface="Arial" pitchFamily="34" charset="0"/>
              <a:buChar char="•"/>
            </a:pPr>
            <a:r>
              <a:rPr lang="en-US" sz="1800" b="0" strike="noStrike" spc="-1" dirty="0" err="1">
                <a:uFill>
                  <a:solidFill>
                    <a:srgbClr val="FFFFFF"/>
                  </a:solidFill>
                </a:uFill>
                <a:latin typeface="+mj-lt"/>
                <a:ea typeface="Arial Unicode MS"/>
              </a:rPr>
              <a:t>Behrouz</a:t>
            </a:r>
            <a:r>
              <a:rPr lang="en-US" sz="1800" b="0" strike="noStrike" spc="-1" dirty="0">
                <a:uFill>
                  <a:solidFill>
                    <a:srgbClr val="FFFFFF"/>
                  </a:solidFill>
                </a:uFill>
                <a:latin typeface="+mj-lt"/>
                <a:ea typeface="Arial Unicode MS"/>
              </a:rPr>
              <a:t> </a:t>
            </a:r>
            <a:r>
              <a:rPr lang="en-US" sz="1800" b="0" strike="noStrike" spc="-1" dirty="0" err="1">
                <a:uFill>
                  <a:solidFill>
                    <a:srgbClr val="FFFFFF"/>
                  </a:solidFill>
                </a:uFill>
                <a:latin typeface="+mj-lt"/>
                <a:ea typeface="Arial Unicode MS"/>
              </a:rPr>
              <a:t>Aghili</a:t>
            </a:r>
            <a:r>
              <a:rPr lang="en-US" sz="1800" b="0" strike="noStrike" spc="-1" dirty="0">
                <a:uFill>
                  <a:solidFill>
                    <a:srgbClr val="FFFFFF"/>
                  </a:solidFill>
                </a:uFill>
                <a:latin typeface="+mj-lt"/>
                <a:ea typeface="Arial Unicode MS"/>
              </a:rPr>
              <a:t> </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InterDigital</a:t>
            </a:r>
            <a:r>
              <a:rPr lang="en-US" sz="1400" b="0" strike="noStrike" spc="-1" dirty="0">
                <a:uFill>
                  <a:solidFill>
                    <a:srgbClr val="FFFFFF"/>
                  </a:solidFill>
                </a:uFill>
                <a:latin typeface="+mj-lt"/>
                <a:ea typeface="Arial Unicode MS"/>
              </a:rPr>
              <a:t> Comm./ ATIS)</a:t>
            </a:r>
            <a:endParaRPr lang="en-US"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z="1800" b="0" strike="noStrike" spc="-1" dirty="0">
                <a:uFill>
                  <a:solidFill>
                    <a:srgbClr val="FFFFFF"/>
                  </a:solidFill>
                </a:uFill>
                <a:latin typeface="+mj-lt"/>
                <a:ea typeface="Arial Unicode MS"/>
              </a:rPr>
              <a:t>Johannes </a:t>
            </a:r>
            <a:r>
              <a:rPr lang="en-US" sz="1800" b="0" strike="noStrike" spc="-1" dirty="0" err="1">
                <a:uFill>
                  <a:solidFill>
                    <a:srgbClr val="FFFFFF"/>
                  </a:solidFill>
                </a:uFill>
                <a:latin typeface="+mj-lt"/>
                <a:ea typeface="Arial Unicode MS"/>
              </a:rPr>
              <a:t>Achter</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(Deutsche Telekom / ETSI)</a:t>
            </a:r>
            <a:endParaRPr lang="en-US" sz="1400"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pc="-1" dirty="0">
                <a:uFill>
                  <a:solidFill>
                    <a:srgbClr val="FFFFFF"/>
                  </a:solidFill>
                </a:uFill>
                <a:latin typeface="+mj-lt"/>
                <a:ea typeface="Arial Unicode MS"/>
              </a:rPr>
              <a:t>Atsushi </a:t>
            </a:r>
            <a:r>
              <a:rPr lang="en-US" spc="-1" dirty="0" err="1">
                <a:uFill>
                  <a:solidFill>
                    <a:srgbClr val="FFFFFF"/>
                  </a:solidFill>
                </a:uFill>
                <a:latin typeface="+mj-lt"/>
                <a:ea typeface="Arial Unicode MS"/>
              </a:rPr>
              <a:t>Minokuchi</a:t>
            </a:r>
            <a:r>
              <a:rPr lang="en-US" spc="-1" dirty="0">
                <a:uFill>
                  <a:solidFill>
                    <a:srgbClr val="FFFFFF"/>
                  </a:solidFill>
                </a:uFill>
                <a:latin typeface="+mj-lt"/>
                <a:ea typeface="Arial Unicode MS"/>
              </a:rPr>
              <a:t> </a:t>
            </a:r>
            <a:br>
              <a:rPr lang="en-US" spc="-1" dirty="0">
                <a:uFill>
                  <a:solidFill>
                    <a:srgbClr val="FFFFFF"/>
                  </a:solidFill>
                </a:uFill>
                <a:latin typeface="+mj-lt"/>
                <a:ea typeface="Arial Unicode MS"/>
              </a:rPr>
            </a:br>
            <a:r>
              <a:rPr lang="en-US" sz="1400" spc="-1" dirty="0">
                <a:uFill>
                  <a:solidFill>
                    <a:srgbClr val="FFFFFF"/>
                  </a:solidFill>
                </a:uFill>
                <a:latin typeface="+mj-lt"/>
                <a:ea typeface="Arial Unicode MS"/>
              </a:rPr>
              <a:t>(NTT DOCOMO INC. / TTC)</a:t>
            </a:r>
          </a:p>
          <a:p>
            <a:pPr marL="92075" lvl="1">
              <a:lnSpc>
                <a:spcPct val="100000"/>
              </a:lnSpc>
              <a:buClr>
                <a:srgbClr val="C00000"/>
              </a:buClr>
            </a:pPr>
            <a:endParaRPr lang="en-US" sz="1800" b="0" strike="noStrike" spc="-1" dirty="0">
              <a:uFill>
                <a:solidFill>
                  <a:srgbClr val="FFFFFF"/>
                </a:solidFill>
              </a:uFill>
              <a:latin typeface="+mj-lt"/>
              <a:ea typeface="Arial Unicode MS"/>
            </a:endParaRPr>
          </a:p>
          <a:p>
            <a:pPr marL="92075" lvl="1">
              <a:lnSpc>
                <a:spcPct val="100000"/>
              </a:lnSpc>
              <a:buClr>
                <a:srgbClr val="C00000"/>
              </a:buClr>
            </a:pPr>
            <a:r>
              <a:rPr lang="en-US" sz="1800" b="0" strike="noStrike" spc="-1" dirty="0">
                <a:uFill>
                  <a:solidFill>
                    <a:srgbClr val="FFFFFF"/>
                  </a:solidFill>
                </a:uFill>
                <a:latin typeface="+mj-lt"/>
                <a:ea typeface="Arial Unicode MS"/>
              </a:rPr>
              <a:t>MCC support:</a:t>
            </a:r>
            <a:endParaRPr lang="en-US" sz="1800" b="0" strike="noStrike" spc="-1" dirty="0">
              <a:uFill>
                <a:solidFill>
                  <a:srgbClr val="FFFFFF"/>
                </a:solidFill>
              </a:uFill>
              <a:latin typeface="+mj-lt"/>
            </a:endParaRPr>
          </a:p>
          <a:p>
            <a:pPr marL="538163" lvl="2" indent="268288">
              <a:lnSpc>
                <a:spcPct val="100000"/>
              </a:lnSpc>
              <a:buClr>
                <a:srgbClr val="000000"/>
              </a:buClr>
              <a:buFont typeface="Arial" pitchFamily="34" charset="0"/>
              <a:buChar char="•"/>
            </a:pPr>
            <a:r>
              <a:rPr lang="en-US" sz="1600" b="0" strike="noStrike" spc="-1" dirty="0" err="1">
                <a:uFill>
                  <a:solidFill>
                    <a:srgbClr val="FFFFFF"/>
                  </a:solidFill>
                </a:uFill>
                <a:latin typeface="+mj-lt"/>
                <a:ea typeface="Arial Unicode MS"/>
              </a:rPr>
              <a:t>Kimmo</a:t>
            </a:r>
            <a:r>
              <a:rPr lang="en-US" sz="1600" b="0" strike="noStrike" spc="-1" dirty="0">
                <a:uFill>
                  <a:solidFill>
                    <a:srgbClr val="FFFFFF"/>
                  </a:solidFill>
                </a:uFill>
                <a:latin typeface="+mj-lt"/>
                <a:ea typeface="Arial Unicode MS"/>
              </a:rPr>
              <a:t> </a:t>
            </a:r>
            <a:r>
              <a:rPr lang="en-US" sz="1600" b="0" strike="noStrike" spc="-1" dirty="0" err="1">
                <a:uFill>
                  <a:solidFill>
                    <a:srgbClr val="FFFFFF"/>
                  </a:solidFill>
                </a:uFill>
                <a:latin typeface="+mj-lt"/>
                <a:ea typeface="Arial Unicode MS"/>
              </a:rPr>
              <a:t>Kymalainen</a:t>
            </a:r>
            <a:endParaRPr lang="en-US" sz="1800" b="0" strike="noStrike" spc="-1" dirty="0">
              <a:uFill>
                <a:solidFill>
                  <a:srgbClr val="FFFFFF"/>
                </a:solidFill>
              </a:uFill>
              <a:latin typeface="+mj-lt"/>
            </a:endParaRPr>
          </a:p>
        </p:txBody>
      </p:sp>
      <p:sp>
        <p:nvSpPr>
          <p:cNvPr id="160" name="CustomShape 4"/>
          <p:cNvSpPr/>
          <p:nvPr/>
        </p:nvSpPr>
        <p:spPr>
          <a:xfrm>
            <a:off x="117360" y="5707080"/>
            <a:ext cx="4528800" cy="98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pPr>
            <a:r>
              <a:rPr lang="en-US" sz="1000" b="0" strike="noStrike" spc="-1" dirty="0">
                <a:solidFill>
                  <a:srgbClr val="000000"/>
                </a:solidFill>
                <a:uFill>
                  <a:solidFill>
                    <a:srgbClr val="FFFFFF"/>
                  </a:solidFill>
                </a:uFill>
                <a:latin typeface="Arial"/>
                <a:ea typeface="MS PGothic"/>
              </a:rPr>
              <a:t>Legend
</a:t>
            </a:r>
            <a:r>
              <a:rPr lang="en-US" sz="1000" b="0" strike="noStrike" spc="-1" dirty="0">
                <a:solidFill>
                  <a:srgbClr val="0000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elected since previous plenary</a:t>
            </a:r>
            <a:endParaRPr lang="en-US" sz="1800" b="0" strike="noStrike" spc="-1" dirty="0">
              <a:solidFill>
                <a:srgbClr val="000000"/>
              </a:solidFill>
              <a:uFill>
                <a:solidFill>
                  <a:srgbClr val="FFFFFF"/>
                </a:solidFill>
              </a:uFill>
              <a:latin typeface="Arial"/>
            </a:endParaRPr>
          </a:p>
          <a:p>
            <a:pPr marL="343080" indent="-342720">
              <a:lnSpc>
                <a:spcPct val="90000"/>
              </a:lnSpc>
            </a:pPr>
            <a:r>
              <a:rPr lang="en-US" sz="1000" b="0" strike="noStrike" spc="-1" dirty="0">
                <a:solidFill>
                  <a:srgbClr val="3399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re-elected since previous plenary 
</a:t>
            </a:r>
            <a:r>
              <a:rPr lang="en-US" sz="1000" b="0" strike="noStrike" spc="-1" dirty="0">
                <a:solidFill>
                  <a:srgbClr val="FF3300"/>
                </a:solidFill>
                <a:uFill>
                  <a:solidFill>
                    <a:srgbClr val="FFFFFF"/>
                  </a:solidFill>
                </a:uFill>
                <a:latin typeface="Arial"/>
                <a:ea typeface="MS PGothic"/>
              </a:rPr>
              <a:t>Red</a:t>
            </a:r>
            <a:r>
              <a:rPr lang="en-US" sz="1000" b="0" strike="noStrike" spc="-1" dirty="0">
                <a:solidFill>
                  <a:srgbClr val="000000"/>
                </a:solidFill>
                <a:uFill>
                  <a:solidFill>
                    <a:srgbClr val="FFFFFF"/>
                  </a:solidFill>
                </a:uFill>
                <a:latin typeface="Arial"/>
                <a:ea typeface="MS PGothic"/>
              </a:rPr>
              <a:t> –   for election in coming plenary period</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xmlns="" id="{B8BC9BCF-3675-4C0F-AA8B-AA5EED85BE54}"/>
              </a:ext>
            </a:extLst>
          </p:cNvPr>
          <p:cNvSpPr>
            <a:spLocks noGrp="1"/>
          </p:cNvSpPr>
          <p:nvPr>
            <p:ph type="title"/>
          </p:nvPr>
        </p:nvSpPr>
        <p:spPr>
          <a:xfrm>
            <a:off x="250824" y="147638"/>
            <a:ext cx="7273503" cy="660400"/>
          </a:xfrm>
        </p:spPr>
        <p:txBody>
          <a:bodyPr/>
          <a:lstStyle/>
          <a:p>
            <a:pPr algn="ctr" rtl="0"/>
            <a:r>
              <a:rPr lang="nb-NO" altLang="de-DE" sz="3200" kern="1200" spc="-1" dirty="0">
                <a:solidFill>
                  <a:srgbClr val="FF0000"/>
                </a:solidFill>
                <a:uFill>
                  <a:solidFill>
                    <a:srgbClr val="FFFFFF"/>
                  </a:solidFill>
                </a:uFill>
                <a:latin typeface="+mn-lt"/>
                <a:ea typeface="+mn-ea"/>
                <a:cs typeface="+mn-cs"/>
              </a:rPr>
              <a:t>	CT3 CRs for Conditional Approval</a:t>
            </a:r>
            <a:endParaRPr lang="en-US" altLang="de-DE" sz="3200" kern="1200" spc="-1" dirty="0">
              <a:solidFill>
                <a:srgbClr val="FF0000"/>
              </a:solidFill>
              <a:uFill>
                <a:solidFill>
                  <a:srgbClr val="FFFFFF"/>
                </a:solidFill>
              </a:uFill>
              <a:latin typeface="+mn-lt"/>
              <a:ea typeface="+mn-ea"/>
              <a:cs typeface="+mn-cs"/>
            </a:endParaRPr>
          </a:p>
        </p:txBody>
      </p:sp>
      <p:sp>
        <p:nvSpPr>
          <p:cNvPr id="27651" name="Rectangle 1097">
            <a:extLst>
              <a:ext uri="{FF2B5EF4-FFF2-40B4-BE49-F238E27FC236}">
                <a16:creationId xmlns:a16="http://schemas.microsoft.com/office/drawing/2014/main" xmlns="" id="{751A97AF-70B4-4ACF-A048-9F41762D5CDB}"/>
              </a:ext>
            </a:extLst>
          </p:cNvPr>
          <p:cNvSpPr>
            <a:spLocks noChangeArrowheads="1"/>
          </p:cNvSpPr>
          <p:nvPr/>
        </p:nvSpPr>
        <p:spPr bwMode="auto">
          <a:xfrm>
            <a:off x="0" y="-576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2" name="Rectangle 1098">
            <a:extLst>
              <a:ext uri="{FF2B5EF4-FFF2-40B4-BE49-F238E27FC236}">
                <a16:creationId xmlns:a16="http://schemas.microsoft.com/office/drawing/2014/main" xmlns="" id="{587B56DA-9DBC-4C51-8716-E45501E3D876}"/>
              </a:ext>
            </a:extLst>
          </p:cNvPr>
          <p:cNvSpPr>
            <a:spLocks noChangeArrowheads="1"/>
          </p:cNvSpPr>
          <p:nvPr/>
        </p:nvSpPr>
        <p:spPr bwMode="auto">
          <a:xfrm>
            <a:off x="0"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3" name="Rectangle 1248">
            <a:extLst>
              <a:ext uri="{FF2B5EF4-FFF2-40B4-BE49-F238E27FC236}">
                <a16:creationId xmlns:a16="http://schemas.microsoft.com/office/drawing/2014/main" xmlns="" id="{85EB3893-102F-4419-B423-80AA56100ACA}"/>
              </a:ext>
            </a:extLst>
          </p:cNvPr>
          <p:cNvSpPr>
            <a:spLocks noChangeArrowheads="1"/>
          </p:cNvSpPr>
          <p:nvPr/>
        </p:nvSpPr>
        <p:spPr bwMode="auto">
          <a:xfrm>
            <a:off x="0" y="7434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7654" name="Rectangle 1256">
            <a:extLst>
              <a:ext uri="{FF2B5EF4-FFF2-40B4-BE49-F238E27FC236}">
                <a16:creationId xmlns:a16="http://schemas.microsoft.com/office/drawing/2014/main" xmlns="" id="{437A79FF-8ED3-4AA6-B634-DEF707A4AC4F}"/>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5" name="Rectangle 1417">
            <a:extLst>
              <a:ext uri="{FF2B5EF4-FFF2-40B4-BE49-F238E27FC236}">
                <a16:creationId xmlns:a16="http://schemas.microsoft.com/office/drawing/2014/main" xmlns="" id="{6D1AC3A6-4677-44B9-867B-D77306A6AB83}"/>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7656" name="Rectangle 55">
            <a:extLst>
              <a:ext uri="{FF2B5EF4-FFF2-40B4-BE49-F238E27FC236}">
                <a16:creationId xmlns:a16="http://schemas.microsoft.com/office/drawing/2014/main" xmlns="" id="{DEDDED8C-4F73-4C37-B330-0166E687FFD1}"/>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7657" name="Rectangle 26">
            <a:extLst>
              <a:ext uri="{FF2B5EF4-FFF2-40B4-BE49-F238E27FC236}">
                <a16:creationId xmlns:a16="http://schemas.microsoft.com/office/drawing/2014/main" xmlns="" id="{98AD27A3-1A6B-45B0-961A-0F2BBEB06564}"/>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7658" name="Rectangle 32">
            <a:extLst>
              <a:ext uri="{FF2B5EF4-FFF2-40B4-BE49-F238E27FC236}">
                <a16:creationId xmlns:a16="http://schemas.microsoft.com/office/drawing/2014/main" xmlns="" id="{FE1AF8C8-F54F-4621-8B49-22E736325655}"/>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2"/>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graphicFrame>
        <p:nvGraphicFramePr>
          <p:cNvPr id="12" name="Table 11">
            <a:extLst>
              <a:ext uri="{FF2B5EF4-FFF2-40B4-BE49-F238E27FC236}">
                <a16:creationId xmlns:a16="http://schemas.microsoft.com/office/drawing/2014/main" xmlns="" id="{0BC5A6FF-A405-4D7B-BFD1-7ECA185D1A78}"/>
              </a:ext>
            </a:extLst>
          </p:cNvPr>
          <p:cNvGraphicFramePr>
            <a:graphicFrameLocks noGrp="1"/>
          </p:cNvGraphicFramePr>
          <p:nvPr>
            <p:extLst>
              <p:ext uri="{D42A27DB-BD31-4B8C-83A1-F6EECF244321}">
                <p14:modId xmlns:p14="http://schemas.microsoft.com/office/powerpoint/2010/main" val="1770763944"/>
              </p:ext>
            </p:extLst>
          </p:nvPr>
        </p:nvGraphicFramePr>
        <p:xfrm>
          <a:off x="394841" y="1008756"/>
          <a:ext cx="8209607" cy="4652492"/>
        </p:xfrm>
        <a:graphic>
          <a:graphicData uri="http://schemas.openxmlformats.org/drawingml/2006/table">
            <a:tbl>
              <a:tblPr firstRow="1" bandRow="1">
                <a:tableStyleId>{5C22544A-7EE6-4342-B048-85BDC9FD1C3A}</a:tableStyleId>
              </a:tblPr>
              <a:tblGrid>
                <a:gridCol w="1140744">
                  <a:extLst>
                    <a:ext uri="{9D8B030D-6E8A-4147-A177-3AD203B41FA5}">
                      <a16:colId xmlns:a16="http://schemas.microsoft.com/office/drawing/2014/main" xmlns="" val="3018107661"/>
                    </a:ext>
                  </a:extLst>
                </a:gridCol>
                <a:gridCol w="1246184">
                  <a:extLst>
                    <a:ext uri="{9D8B030D-6E8A-4147-A177-3AD203B41FA5}">
                      <a16:colId xmlns:a16="http://schemas.microsoft.com/office/drawing/2014/main" xmlns="" val="1111444689"/>
                    </a:ext>
                  </a:extLst>
                </a:gridCol>
                <a:gridCol w="3174000">
                  <a:extLst>
                    <a:ext uri="{9D8B030D-6E8A-4147-A177-3AD203B41FA5}">
                      <a16:colId xmlns:a16="http://schemas.microsoft.com/office/drawing/2014/main" xmlns="" val="4060741957"/>
                    </a:ext>
                  </a:extLst>
                </a:gridCol>
                <a:gridCol w="1180566">
                  <a:extLst>
                    <a:ext uri="{9D8B030D-6E8A-4147-A177-3AD203B41FA5}">
                      <a16:colId xmlns:a16="http://schemas.microsoft.com/office/drawing/2014/main" xmlns="" val="2120267901"/>
                    </a:ext>
                  </a:extLst>
                </a:gridCol>
                <a:gridCol w="1468113">
                  <a:extLst>
                    <a:ext uri="{9D8B030D-6E8A-4147-A177-3AD203B41FA5}">
                      <a16:colId xmlns:a16="http://schemas.microsoft.com/office/drawing/2014/main" xmlns="" val="31782774"/>
                    </a:ext>
                  </a:extLst>
                </a:gridCol>
              </a:tblGrid>
              <a:tr h="313224">
                <a:tc>
                  <a:txBody>
                    <a:bodyPr/>
                    <a:lstStyle/>
                    <a:p>
                      <a:r>
                        <a:rPr lang="en-US" sz="1400" dirty="0">
                          <a:solidFill>
                            <a:schemeClr val="tx1"/>
                          </a:solidFill>
                        </a:rPr>
                        <a:t>WG</a:t>
                      </a:r>
                      <a:r>
                        <a:rPr lang="en-US" sz="1400" baseline="0" dirty="0">
                          <a:solidFill>
                            <a:schemeClr val="tx1"/>
                          </a:solidFill>
                        </a:rPr>
                        <a:t> </a:t>
                      </a:r>
                      <a:r>
                        <a:rPr lang="en-US" sz="1400" dirty="0" err="1">
                          <a:solidFill>
                            <a:schemeClr val="tx1"/>
                          </a:solidFill>
                        </a:rPr>
                        <a:t>Tdoc</a:t>
                      </a:r>
                      <a:endParaRPr lang="en-US" sz="1400" dirty="0">
                        <a:solidFill>
                          <a:schemeClr val="tx1"/>
                        </a:solidFill>
                      </a:endParaRPr>
                    </a:p>
                  </a:txBody>
                  <a:tcPr marT="45697" marB="45697"/>
                </a:tc>
                <a:tc>
                  <a:txBody>
                    <a:bodyPr/>
                    <a:lstStyle/>
                    <a:p>
                      <a:r>
                        <a:rPr lang="en-US" sz="1400" dirty="0" err="1">
                          <a:solidFill>
                            <a:schemeClr val="tx1"/>
                          </a:solidFill>
                        </a:rPr>
                        <a:t>Tdoc</a:t>
                      </a:r>
                      <a:endParaRPr lang="en-US" sz="1400" dirty="0">
                        <a:solidFill>
                          <a:schemeClr val="tx1"/>
                        </a:solidFill>
                      </a:endParaRPr>
                    </a:p>
                  </a:txBody>
                  <a:tcPr marT="45697" marB="45697"/>
                </a:tc>
                <a:tc>
                  <a:txBody>
                    <a:bodyPr/>
                    <a:lstStyle/>
                    <a:p>
                      <a:r>
                        <a:rPr lang="en-US" sz="1400" dirty="0">
                          <a:solidFill>
                            <a:schemeClr val="tx1"/>
                          </a:solidFill>
                        </a:rPr>
                        <a:t>Title</a:t>
                      </a:r>
                    </a:p>
                  </a:txBody>
                  <a:tcPr marT="45697" marB="45697"/>
                </a:tc>
                <a:tc>
                  <a:txBody>
                    <a:bodyPr/>
                    <a:lstStyle/>
                    <a:p>
                      <a:r>
                        <a:rPr lang="en-US" sz="1400" dirty="0">
                          <a:solidFill>
                            <a:schemeClr val="tx1"/>
                          </a:solidFill>
                        </a:rPr>
                        <a:t>Spec</a:t>
                      </a:r>
                    </a:p>
                  </a:txBody>
                  <a:tcPr marT="45697" marB="45697"/>
                </a:tc>
                <a:tc>
                  <a:txBody>
                    <a:bodyPr/>
                    <a:lstStyle/>
                    <a:p>
                      <a:r>
                        <a:rPr lang="en-US" sz="1400" dirty="0">
                          <a:solidFill>
                            <a:schemeClr val="tx1"/>
                          </a:solidFill>
                        </a:rPr>
                        <a:t>Dependency</a:t>
                      </a:r>
                    </a:p>
                  </a:txBody>
                  <a:tcPr marT="45697" marB="45697"/>
                </a:tc>
                <a:extLst>
                  <a:ext uri="{0D108BD9-81ED-4DB2-BD59-A6C34878D82A}">
                    <a16:rowId xmlns:a16="http://schemas.microsoft.com/office/drawing/2014/main" xmlns="" val="2936487275"/>
                  </a:ext>
                </a:extLst>
              </a:tr>
              <a:tr h="21696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C3-187438</a:t>
                      </a:r>
                    </a:p>
                  </a:txBody>
                  <a:tcPr marT="45697" marB="45697">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mn-ea"/>
                        <a:cs typeface="+mn-cs"/>
                      </a:endParaRPr>
                    </a:p>
                  </a:txBody>
                  <a:tcPr marT="45697" marB="45697">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Address attribute for the network entity performing charging</a:t>
                      </a:r>
                      <a:endParaRPr lang="en-US" sz="1400" kern="1200" dirty="0">
                        <a:solidFill>
                          <a:schemeClr val="dk1"/>
                        </a:solidFill>
                        <a:effectLst/>
                        <a:latin typeface="+mn-lt"/>
                        <a:ea typeface="+mn-ea"/>
                        <a:cs typeface="+mn-cs"/>
                      </a:endParaRPr>
                    </a:p>
                  </a:txBody>
                  <a:tcPr marT="45697" marB="45697">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29.512</a:t>
                      </a:r>
                    </a:p>
                    <a:p>
                      <a:r>
                        <a:rPr lang="en-US" sz="1400" kern="1200" dirty="0">
                          <a:solidFill>
                            <a:schemeClr val="dk1"/>
                          </a:solidFill>
                          <a:effectLst/>
                          <a:latin typeface="+mn-lt"/>
                          <a:ea typeface="+mn-ea"/>
                          <a:cs typeface="+mn-cs"/>
                        </a:rPr>
                        <a:t>CR#0113</a:t>
                      </a:r>
                    </a:p>
                  </a:txBody>
                  <a:tcPr marT="45697" marB="45697">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32.260 (SA5)</a:t>
                      </a:r>
                    </a:p>
                    <a:p>
                      <a:r>
                        <a:rPr lang="en-US" sz="1400" kern="1200" dirty="0">
                          <a:solidFill>
                            <a:schemeClr val="dk1"/>
                          </a:solidFill>
                          <a:effectLst/>
                          <a:latin typeface="+mn-lt"/>
                          <a:ea typeface="+mn-ea"/>
                          <a:cs typeface="+mn-cs"/>
                        </a:rPr>
                        <a:t>CR#0394</a:t>
                      </a:r>
                    </a:p>
                    <a:p>
                      <a:r>
                        <a:rPr lang="en-US" sz="1400" kern="1200" dirty="0">
                          <a:solidFill>
                            <a:schemeClr val="dk1"/>
                          </a:solidFill>
                          <a:effectLst/>
                          <a:latin typeface="+mn-lt"/>
                          <a:ea typeface="+mn-ea"/>
                          <a:cs typeface="+mn-cs"/>
                        </a:rPr>
                        <a:t>TS 32.298 (SA5)</a:t>
                      </a:r>
                    </a:p>
                    <a:p>
                      <a:r>
                        <a:rPr lang="en-US" sz="1400" kern="1200" dirty="0">
                          <a:solidFill>
                            <a:schemeClr val="dk1"/>
                          </a:solidFill>
                          <a:effectLst/>
                          <a:latin typeface="+mn-lt"/>
                          <a:ea typeface="+mn-ea"/>
                          <a:cs typeface="+mn-cs"/>
                        </a:rPr>
                        <a:t>CR#0677</a:t>
                      </a:r>
                    </a:p>
                    <a:p>
                      <a:r>
                        <a:rPr lang="en-US" sz="1400" kern="1200" dirty="0">
                          <a:solidFill>
                            <a:schemeClr val="dk1"/>
                          </a:solidFill>
                          <a:effectLst/>
                          <a:latin typeface="+mn-lt"/>
                          <a:ea typeface="+mn-ea"/>
                          <a:cs typeface="+mn-cs"/>
                        </a:rPr>
                        <a:t>TS 32.299</a:t>
                      </a:r>
                    </a:p>
                    <a:p>
                      <a:r>
                        <a:rPr lang="en-US" sz="1400" kern="1200" dirty="0">
                          <a:solidFill>
                            <a:schemeClr val="dk1"/>
                          </a:solidFill>
                          <a:effectLst/>
                          <a:latin typeface="+mn-lt"/>
                          <a:ea typeface="+mn-ea"/>
                          <a:cs typeface="+mn-cs"/>
                        </a:rPr>
                        <a:t>CR#0816</a:t>
                      </a:r>
                    </a:p>
                  </a:txBody>
                  <a:tcPr marT="45697" marB="45697">
                    <a:solidFill>
                      <a:schemeClr val="tx2">
                        <a:lumMod val="20000"/>
                        <a:lumOff val="80000"/>
                      </a:schemeClr>
                    </a:solidFill>
                  </a:tcPr>
                </a:tc>
                <a:extLst>
                  <a:ext uri="{0D108BD9-81ED-4DB2-BD59-A6C34878D82A}">
                    <a16:rowId xmlns:a16="http://schemas.microsoft.com/office/drawing/2014/main" xmlns="" val="771990620"/>
                  </a:ext>
                </a:extLst>
              </a:tr>
              <a:tr h="21696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C3-187670</a:t>
                      </a:r>
                    </a:p>
                  </a:txBody>
                  <a:tcPr marT="45699" marB="45699">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CP-183124</a:t>
                      </a:r>
                    </a:p>
                  </a:txBody>
                  <a:tcPr marT="45699" marB="45699">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Introduction of Presence Reporting Area Node AVP</a:t>
                      </a:r>
                      <a:endParaRPr lang="en-US" sz="1400" kern="1200" dirty="0">
                        <a:solidFill>
                          <a:schemeClr val="dk1"/>
                        </a:solidFill>
                        <a:effectLst/>
                        <a:latin typeface="+mn-lt"/>
                        <a:ea typeface="+mn-ea"/>
                        <a:cs typeface="+mn-cs"/>
                      </a:endParaRPr>
                    </a:p>
                  </a:txBody>
                  <a:tcPr marT="45699" marB="45699">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29.212</a:t>
                      </a:r>
                    </a:p>
                    <a:p>
                      <a:r>
                        <a:rPr lang="en-US" sz="1400" kern="1200" dirty="0">
                          <a:solidFill>
                            <a:schemeClr val="dk1"/>
                          </a:solidFill>
                          <a:effectLst/>
                          <a:latin typeface="+mn-lt"/>
                          <a:ea typeface="+mn-ea"/>
                          <a:cs typeface="+mn-cs"/>
                        </a:rPr>
                        <a:t>CR#1674</a:t>
                      </a:r>
                    </a:p>
                  </a:txBody>
                  <a:tcPr marT="45699" marB="45699">
                    <a:solidFill>
                      <a:schemeClr val="tx2">
                        <a:lumMod val="20000"/>
                        <a:lumOff val="80000"/>
                      </a:schemeClr>
                    </a:solidFill>
                  </a:tcPr>
                </a:tc>
                <a:tc>
                  <a:txBody>
                    <a:bodyPr/>
                    <a:lstStyle/>
                    <a:p>
                      <a:r>
                        <a:rPr lang="en-GB" sz="1400" kern="1200" dirty="0">
                          <a:solidFill>
                            <a:schemeClr val="dk1"/>
                          </a:solidFill>
                          <a:effectLst/>
                          <a:latin typeface="+mn-lt"/>
                          <a:ea typeface="+mn-ea"/>
                          <a:cs typeface="+mn-cs"/>
                        </a:rPr>
                        <a:t>TS 32.251 (SA5) </a:t>
                      </a:r>
                    </a:p>
                    <a:p>
                      <a:r>
                        <a:rPr lang="en-GB" sz="1400" kern="1200" dirty="0">
                          <a:solidFill>
                            <a:schemeClr val="dk1"/>
                          </a:solidFill>
                          <a:effectLst/>
                          <a:latin typeface="+mn-lt"/>
                          <a:ea typeface="+mn-ea"/>
                          <a:cs typeface="+mn-cs"/>
                        </a:rPr>
                        <a:t>CR#0507, TS 32.298 (SA5)</a:t>
                      </a:r>
                    </a:p>
                    <a:p>
                      <a:r>
                        <a:rPr lang="en-GB" sz="1400" kern="1200" dirty="0">
                          <a:solidFill>
                            <a:schemeClr val="dk1"/>
                          </a:solidFill>
                          <a:effectLst/>
                          <a:latin typeface="+mn-lt"/>
                          <a:ea typeface="+mn-ea"/>
                          <a:cs typeface="+mn-cs"/>
                        </a:rPr>
                        <a:t>CR#0671, TS 32.299 </a:t>
                      </a:r>
                    </a:p>
                    <a:p>
                      <a:r>
                        <a:rPr lang="en-GB" sz="1400" kern="1200" dirty="0">
                          <a:solidFill>
                            <a:schemeClr val="dk1"/>
                          </a:solidFill>
                          <a:effectLst/>
                          <a:latin typeface="+mn-lt"/>
                          <a:ea typeface="+mn-ea"/>
                          <a:cs typeface="+mn-cs"/>
                        </a:rPr>
                        <a:t>CR#0815 </a:t>
                      </a:r>
                      <a:endParaRPr lang="en-US" sz="1400" kern="1200" dirty="0">
                        <a:solidFill>
                          <a:schemeClr val="dk1"/>
                        </a:solidFill>
                        <a:effectLst/>
                        <a:latin typeface="+mn-lt"/>
                        <a:ea typeface="+mn-ea"/>
                        <a:cs typeface="+mn-cs"/>
                      </a:endParaRPr>
                    </a:p>
                  </a:txBody>
                  <a:tcPr marT="45699" marB="45699">
                    <a:solidFill>
                      <a:schemeClr val="tx2">
                        <a:lumMod val="20000"/>
                        <a:lumOff val="80000"/>
                      </a:schemeClr>
                    </a:solidFill>
                  </a:tcPr>
                </a:tc>
                <a:extLst>
                  <a:ext uri="{0D108BD9-81ED-4DB2-BD59-A6C34878D82A}">
                    <a16:rowId xmlns:a16="http://schemas.microsoft.com/office/drawing/2014/main" xmlns="" val="2544361920"/>
                  </a:ext>
                </a:extLst>
              </a:tr>
            </a:tbl>
          </a:graphicData>
        </a:graphic>
      </p:graphicFrame>
    </p:spTree>
    <p:extLst>
      <p:ext uri="{BB962C8B-B14F-4D97-AF65-F5344CB8AC3E}">
        <p14:creationId xmlns:p14="http://schemas.microsoft.com/office/powerpoint/2010/main" val="685042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xmlns="" id="{93057C01-66B4-4EBE-BDE7-8A83A2079A08}"/>
              </a:ext>
            </a:extLst>
          </p:cNvPr>
          <p:cNvSpPr>
            <a:spLocks noGrp="1"/>
          </p:cNvSpPr>
          <p:nvPr>
            <p:ph type="title"/>
          </p:nvPr>
        </p:nvSpPr>
        <p:spPr>
          <a:xfrm>
            <a:off x="107504" y="300038"/>
            <a:ext cx="7272808" cy="660400"/>
          </a:xfrm>
        </p:spPr>
        <p:txBody>
          <a:bodyPr/>
          <a:lstStyle/>
          <a:p>
            <a:pPr algn="ctr" rtl="0"/>
            <a:r>
              <a:rPr lang="nb-NO" altLang="de-DE" sz="3200" kern="1200" spc="-1" dirty="0">
                <a:solidFill>
                  <a:srgbClr val="FF0000"/>
                </a:solidFill>
                <a:uFill>
                  <a:solidFill>
                    <a:srgbClr val="FFFFFF"/>
                  </a:solidFill>
                </a:uFill>
                <a:latin typeface="+mn-lt"/>
                <a:ea typeface="+mn-ea"/>
                <a:cs typeface="+mn-cs"/>
              </a:rPr>
              <a:t>	CT3 CRs for Conditional Approval</a:t>
            </a:r>
            <a:endParaRPr lang="en-US" altLang="de-DE" sz="3200" kern="1200" spc="-1" dirty="0">
              <a:solidFill>
                <a:srgbClr val="FF0000"/>
              </a:solidFill>
              <a:uFill>
                <a:solidFill>
                  <a:srgbClr val="FFFFFF"/>
                </a:solidFill>
              </a:uFill>
              <a:latin typeface="+mn-lt"/>
              <a:ea typeface="+mn-ea"/>
              <a:cs typeface="+mn-cs"/>
            </a:endParaRPr>
          </a:p>
        </p:txBody>
      </p:sp>
      <p:sp>
        <p:nvSpPr>
          <p:cNvPr id="24579" name="Rectangle 1097">
            <a:extLst>
              <a:ext uri="{FF2B5EF4-FFF2-40B4-BE49-F238E27FC236}">
                <a16:creationId xmlns:a16="http://schemas.microsoft.com/office/drawing/2014/main" xmlns="" id="{680FB1A4-8EBF-40D2-A053-12934391BAE2}"/>
              </a:ext>
            </a:extLst>
          </p:cNvPr>
          <p:cNvSpPr>
            <a:spLocks noChangeArrowheads="1"/>
          </p:cNvSpPr>
          <p:nvPr/>
        </p:nvSpPr>
        <p:spPr bwMode="auto">
          <a:xfrm>
            <a:off x="0" y="-576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0" name="Rectangle 1098">
            <a:extLst>
              <a:ext uri="{FF2B5EF4-FFF2-40B4-BE49-F238E27FC236}">
                <a16:creationId xmlns:a16="http://schemas.microsoft.com/office/drawing/2014/main" xmlns="" id="{91C01AC7-2EB6-4985-9370-253122FB4EA0}"/>
              </a:ext>
            </a:extLst>
          </p:cNvPr>
          <p:cNvSpPr>
            <a:spLocks noChangeArrowheads="1"/>
          </p:cNvSpPr>
          <p:nvPr/>
        </p:nvSpPr>
        <p:spPr bwMode="auto">
          <a:xfrm>
            <a:off x="0"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1" name="Rectangle 1248">
            <a:extLst>
              <a:ext uri="{FF2B5EF4-FFF2-40B4-BE49-F238E27FC236}">
                <a16:creationId xmlns:a16="http://schemas.microsoft.com/office/drawing/2014/main" xmlns="" id="{1C6DC3FE-094A-4D32-A725-EA200961AB82}"/>
              </a:ext>
            </a:extLst>
          </p:cNvPr>
          <p:cNvSpPr>
            <a:spLocks noChangeArrowheads="1"/>
          </p:cNvSpPr>
          <p:nvPr/>
        </p:nvSpPr>
        <p:spPr bwMode="auto">
          <a:xfrm>
            <a:off x="0" y="74342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800">
              <a:latin typeface="Arial" panose="020B0604020202020204" pitchFamily="34" charset="0"/>
            </a:endParaRPr>
          </a:p>
        </p:txBody>
      </p:sp>
      <p:sp>
        <p:nvSpPr>
          <p:cNvPr id="24582" name="Rectangle 1256">
            <a:extLst>
              <a:ext uri="{FF2B5EF4-FFF2-40B4-BE49-F238E27FC236}">
                <a16:creationId xmlns:a16="http://schemas.microsoft.com/office/drawing/2014/main" xmlns="" id="{00FABEDA-B417-4B0D-AA46-5CE14E88DD64}"/>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3" name="Rectangle 1417">
            <a:extLst>
              <a:ext uri="{FF2B5EF4-FFF2-40B4-BE49-F238E27FC236}">
                <a16:creationId xmlns:a16="http://schemas.microsoft.com/office/drawing/2014/main" xmlns="" id="{A2C14509-86EB-4A94-B9A1-122B9A87AD97}"/>
              </a:ext>
            </a:extLst>
          </p:cNvPr>
          <p:cNvSpPr>
            <a:spLocks noChangeArrowheads="1"/>
          </p:cNvSpPr>
          <p:nvPr/>
        </p:nvSpPr>
        <p:spPr bwMode="auto">
          <a:xfrm>
            <a:off x="1147763" y="-576263"/>
            <a:ext cx="4143375"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24584" name="Rectangle 55">
            <a:extLst>
              <a:ext uri="{FF2B5EF4-FFF2-40B4-BE49-F238E27FC236}">
                <a16:creationId xmlns:a16="http://schemas.microsoft.com/office/drawing/2014/main" xmlns="" id="{74623F32-B1BE-4A35-91FA-01CB30DE46DF}"/>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4585" name="Rectangle 26">
            <a:extLst>
              <a:ext uri="{FF2B5EF4-FFF2-40B4-BE49-F238E27FC236}">
                <a16:creationId xmlns:a16="http://schemas.microsoft.com/office/drawing/2014/main" xmlns="" id="{D1647267-1111-4CF4-9FC0-C174516D767D}"/>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sp>
        <p:nvSpPr>
          <p:cNvPr id="24586" name="Rectangle 32">
            <a:extLst>
              <a:ext uri="{FF2B5EF4-FFF2-40B4-BE49-F238E27FC236}">
                <a16:creationId xmlns:a16="http://schemas.microsoft.com/office/drawing/2014/main" xmlns="" id="{F813FB56-57E8-42A1-8B84-17DA4C96E623}"/>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3"/>
              </a:buBlip>
              <a:tabLst>
                <a:tab pos="822325" algn="l"/>
                <a:tab pos="1646238" algn="l"/>
                <a:tab pos="2468563" algn="l"/>
                <a:tab pos="3292475" algn="l"/>
                <a:tab pos="4114800" algn="l"/>
                <a:tab pos="4937125" algn="l"/>
                <a:tab pos="6583363" algn="l"/>
                <a:tab pos="74072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22325" algn="l"/>
                <a:tab pos="1646238" algn="l"/>
                <a:tab pos="2468563" algn="l"/>
                <a:tab pos="3292475" algn="l"/>
                <a:tab pos="4114800" algn="l"/>
                <a:tab pos="4937125" algn="l"/>
                <a:tab pos="6583363" algn="l"/>
                <a:tab pos="7407275" algn="l"/>
              </a:tabLst>
              <a:defRPr sz="1600">
                <a:solidFill>
                  <a:schemeClr val="tx1"/>
                </a:solidFill>
                <a:latin typeface="Calibri" panose="020F0502020204030204" pitchFamily="34" charset="0"/>
              </a:defRPr>
            </a:lvl9pPr>
          </a:lstStyle>
          <a:p>
            <a:pPr>
              <a:spcBef>
                <a:spcPct val="0"/>
              </a:spcBef>
              <a:buFontTx/>
              <a:buNone/>
            </a:pPr>
            <a:endParaRPr lang="zh-CN" altLang="zh-CN" sz="1000">
              <a:latin typeface="Arial" panose="020B0604020202020204" pitchFamily="34" charset="0"/>
              <a:ea typeface="SimSun" panose="02010600030101010101" pitchFamily="2" charset="-122"/>
            </a:endParaRPr>
          </a:p>
        </p:txBody>
      </p:sp>
      <p:graphicFrame>
        <p:nvGraphicFramePr>
          <p:cNvPr id="12" name="Table 11">
            <a:extLst>
              <a:ext uri="{FF2B5EF4-FFF2-40B4-BE49-F238E27FC236}">
                <a16:creationId xmlns:a16="http://schemas.microsoft.com/office/drawing/2014/main" xmlns="" id="{0BC5A6FF-A405-4D7B-BFD1-7ECA185D1A78}"/>
              </a:ext>
            </a:extLst>
          </p:cNvPr>
          <p:cNvGraphicFramePr>
            <a:graphicFrameLocks noGrp="1"/>
          </p:cNvGraphicFramePr>
          <p:nvPr>
            <p:extLst>
              <p:ext uri="{D42A27DB-BD31-4B8C-83A1-F6EECF244321}">
                <p14:modId xmlns:p14="http://schemas.microsoft.com/office/powerpoint/2010/main" val="2885471251"/>
              </p:ext>
            </p:extLst>
          </p:nvPr>
        </p:nvGraphicFramePr>
        <p:xfrm>
          <a:off x="417711" y="1214438"/>
          <a:ext cx="8042721" cy="3962092"/>
        </p:xfrm>
        <a:graphic>
          <a:graphicData uri="http://schemas.openxmlformats.org/drawingml/2006/table">
            <a:tbl>
              <a:tblPr firstRow="1" bandRow="1">
                <a:tableStyleId>{5C22544A-7EE6-4342-B048-85BDC9FD1C3A}</a:tableStyleId>
              </a:tblPr>
              <a:tblGrid>
                <a:gridCol w="977306">
                  <a:extLst>
                    <a:ext uri="{9D8B030D-6E8A-4147-A177-3AD203B41FA5}">
                      <a16:colId xmlns:a16="http://schemas.microsoft.com/office/drawing/2014/main" xmlns="" val="3018107661"/>
                    </a:ext>
                  </a:extLst>
                </a:gridCol>
                <a:gridCol w="999467">
                  <a:extLst>
                    <a:ext uri="{9D8B030D-6E8A-4147-A177-3AD203B41FA5}">
                      <a16:colId xmlns:a16="http://schemas.microsoft.com/office/drawing/2014/main" xmlns="" val="1111444689"/>
                    </a:ext>
                  </a:extLst>
                </a:gridCol>
                <a:gridCol w="3475352">
                  <a:extLst>
                    <a:ext uri="{9D8B030D-6E8A-4147-A177-3AD203B41FA5}">
                      <a16:colId xmlns:a16="http://schemas.microsoft.com/office/drawing/2014/main" xmlns="" val="4060741957"/>
                    </a:ext>
                  </a:extLst>
                </a:gridCol>
                <a:gridCol w="1154678">
                  <a:extLst>
                    <a:ext uri="{9D8B030D-6E8A-4147-A177-3AD203B41FA5}">
                      <a16:colId xmlns:a16="http://schemas.microsoft.com/office/drawing/2014/main" xmlns="" val="2120267901"/>
                    </a:ext>
                  </a:extLst>
                </a:gridCol>
                <a:gridCol w="1435918">
                  <a:extLst>
                    <a:ext uri="{9D8B030D-6E8A-4147-A177-3AD203B41FA5}">
                      <a16:colId xmlns:a16="http://schemas.microsoft.com/office/drawing/2014/main" xmlns="" val="31782774"/>
                    </a:ext>
                  </a:extLst>
                </a:gridCol>
              </a:tblGrid>
              <a:tr h="287748">
                <a:tc>
                  <a:txBody>
                    <a:bodyPr/>
                    <a:lstStyle/>
                    <a:p>
                      <a:r>
                        <a:rPr lang="en-US" sz="1400" dirty="0">
                          <a:solidFill>
                            <a:schemeClr val="tx1"/>
                          </a:solidFill>
                        </a:rPr>
                        <a:t>WG</a:t>
                      </a:r>
                      <a:r>
                        <a:rPr lang="en-US" sz="1400" baseline="0" dirty="0">
                          <a:solidFill>
                            <a:schemeClr val="tx1"/>
                          </a:solidFill>
                        </a:rPr>
                        <a:t> </a:t>
                      </a:r>
                      <a:r>
                        <a:rPr lang="en-US" sz="1400" dirty="0" err="1">
                          <a:solidFill>
                            <a:schemeClr val="tx1"/>
                          </a:solidFill>
                        </a:rPr>
                        <a:t>Tdoc</a:t>
                      </a:r>
                      <a:endParaRPr lang="en-US" sz="1400" dirty="0">
                        <a:solidFill>
                          <a:schemeClr val="tx1"/>
                        </a:solidFill>
                      </a:endParaRPr>
                    </a:p>
                  </a:txBody>
                  <a:tcPr marT="45692" marB="45692"/>
                </a:tc>
                <a:tc>
                  <a:txBody>
                    <a:bodyPr/>
                    <a:lstStyle/>
                    <a:p>
                      <a:r>
                        <a:rPr lang="en-US" sz="1400" dirty="0" err="1">
                          <a:solidFill>
                            <a:schemeClr val="tx1"/>
                          </a:solidFill>
                        </a:rPr>
                        <a:t>Tdoc</a:t>
                      </a:r>
                      <a:endParaRPr lang="en-US" sz="1400" dirty="0">
                        <a:solidFill>
                          <a:schemeClr val="tx1"/>
                        </a:solidFill>
                      </a:endParaRPr>
                    </a:p>
                  </a:txBody>
                  <a:tcPr marT="45692" marB="45692"/>
                </a:tc>
                <a:tc>
                  <a:txBody>
                    <a:bodyPr/>
                    <a:lstStyle/>
                    <a:p>
                      <a:r>
                        <a:rPr lang="en-US" sz="1400" dirty="0">
                          <a:solidFill>
                            <a:schemeClr val="tx1"/>
                          </a:solidFill>
                        </a:rPr>
                        <a:t>Title</a:t>
                      </a:r>
                    </a:p>
                  </a:txBody>
                  <a:tcPr marT="45692" marB="45692"/>
                </a:tc>
                <a:tc>
                  <a:txBody>
                    <a:bodyPr/>
                    <a:lstStyle/>
                    <a:p>
                      <a:r>
                        <a:rPr lang="en-US" sz="1400" dirty="0">
                          <a:solidFill>
                            <a:schemeClr val="tx1"/>
                          </a:solidFill>
                        </a:rPr>
                        <a:t>Spec</a:t>
                      </a:r>
                    </a:p>
                  </a:txBody>
                  <a:tcPr marT="45692" marB="45692"/>
                </a:tc>
                <a:tc>
                  <a:txBody>
                    <a:bodyPr/>
                    <a:lstStyle/>
                    <a:p>
                      <a:r>
                        <a:rPr lang="en-US" sz="1400" dirty="0">
                          <a:solidFill>
                            <a:schemeClr val="tx1"/>
                          </a:solidFill>
                        </a:rPr>
                        <a:t>Dependency</a:t>
                      </a:r>
                    </a:p>
                  </a:txBody>
                  <a:tcPr marT="45692" marB="45692"/>
                </a:tc>
                <a:extLst>
                  <a:ext uri="{0D108BD9-81ED-4DB2-BD59-A6C34878D82A}">
                    <a16:rowId xmlns:a16="http://schemas.microsoft.com/office/drawing/2014/main" xmlns="" val="2936487275"/>
                  </a:ext>
                </a:extLst>
              </a:tr>
              <a:tr h="5181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C3-186449</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mn-ea"/>
                          <a:cs typeface="+mn-cs"/>
                        </a:rPr>
                        <a:t>CP-183107</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r>
                        <a:rPr lang="en-GB" sz="1400" kern="1200">
                          <a:solidFill>
                            <a:schemeClr val="dk1"/>
                          </a:solidFill>
                          <a:effectLst/>
                          <a:latin typeface="+mn-lt"/>
                          <a:ea typeface="+mn-ea"/>
                          <a:cs typeface="+mn-cs"/>
                        </a:rPr>
                        <a:t>Corrections on Accuracy level</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r>
                        <a:rPr lang="en-US" sz="1400" kern="1200">
                          <a:solidFill>
                            <a:schemeClr val="dk1"/>
                          </a:solidFill>
                          <a:effectLst/>
                          <a:latin typeface="+mn-lt"/>
                          <a:ea typeface="+mn-ea"/>
                          <a:cs typeface="+mn-cs"/>
                        </a:rPr>
                        <a:t>TS 29.122</a:t>
                      </a:r>
                    </a:p>
                    <a:p>
                      <a:r>
                        <a:rPr lang="en-US" sz="1400" kern="1200">
                          <a:solidFill>
                            <a:schemeClr val="dk1"/>
                          </a:solidFill>
                          <a:effectLst/>
                          <a:latin typeface="+mn-lt"/>
                          <a:ea typeface="+mn-ea"/>
                          <a:cs typeface="+mn-cs"/>
                        </a:rPr>
                        <a:t>CR#0055</a:t>
                      </a:r>
                      <a:endParaRPr lang="en-US" sz="1400" kern="1200" dirty="0">
                        <a:solidFill>
                          <a:schemeClr val="dk1"/>
                        </a:solidFill>
                        <a:effectLst/>
                        <a:latin typeface="+mn-lt"/>
                        <a:ea typeface="+mn-ea"/>
                        <a:cs typeface="+mn-cs"/>
                      </a:endParaRPr>
                    </a:p>
                  </a:txBody>
                  <a:tcPr marT="45692" marB="45692">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23.682 (SA2)</a:t>
                      </a:r>
                    </a:p>
                    <a:p>
                      <a:r>
                        <a:rPr lang="en-US" sz="1400" kern="1200" dirty="0">
                          <a:solidFill>
                            <a:schemeClr val="dk1"/>
                          </a:solidFill>
                          <a:effectLst/>
                          <a:latin typeface="+mn-lt"/>
                          <a:ea typeface="+mn-ea"/>
                          <a:cs typeface="+mn-cs"/>
                        </a:rPr>
                        <a:t>CR#0414</a:t>
                      </a:r>
                    </a:p>
                  </a:txBody>
                  <a:tcPr marT="45692" marB="45692">
                    <a:solidFill>
                      <a:schemeClr val="tx2">
                        <a:lumMod val="20000"/>
                        <a:lumOff val="80000"/>
                      </a:schemeClr>
                    </a:solidFill>
                  </a:tcPr>
                </a:tc>
                <a:extLst>
                  <a:ext uri="{0D108BD9-81ED-4DB2-BD59-A6C34878D82A}">
                    <a16:rowId xmlns:a16="http://schemas.microsoft.com/office/drawing/2014/main" xmlns="" val="479305299"/>
                  </a:ext>
                </a:extLst>
              </a:tr>
              <a:tr h="5181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C3-187485</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CP-183126</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Corrections on QNC trigger name</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29.514</a:t>
                      </a:r>
                    </a:p>
                    <a:p>
                      <a:r>
                        <a:rPr lang="en-US" sz="1400" kern="1200" dirty="0">
                          <a:solidFill>
                            <a:schemeClr val="dk1"/>
                          </a:solidFill>
                          <a:effectLst/>
                          <a:latin typeface="+mn-lt"/>
                          <a:ea typeface="+mn-ea"/>
                          <a:cs typeface="+mn-cs"/>
                        </a:rPr>
                        <a:t>CR#0069</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23.501 (SA2)</a:t>
                      </a:r>
                    </a:p>
                    <a:p>
                      <a:r>
                        <a:rPr lang="en-US" sz="1400" kern="1200" dirty="0">
                          <a:solidFill>
                            <a:schemeClr val="dk1"/>
                          </a:solidFill>
                          <a:effectLst/>
                          <a:latin typeface="+mn-lt"/>
                          <a:ea typeface="+mn-ea"/>
                          <a:cs typeface="+mn-cs"/>
                        </a:rPr>
                        <a:t>CR#0677</a:t>
                      </a:r>
                    </a:p>
                  </a:txBody>
                  <a:tcPr marT="45693" marB="45693">
                    <a:solidFill>
                      <a:schemeClr val="tx2">
                        <a:lumMod val="20000"/>
                        <a:lumOff val="80000"/>
                      </a:schemeClr>
                    </a:solidFill>
                  </a:tcPr>
                </a:tc>
                <a:extLst>
                  <a:ext uri="{0D108BD9-81ED-4DB2-BD59-A6C34878D82A}">
                    <a16:rowId xmlns:a16="http://schemas.microsoft.com/office/drawing/2014/main" xmlns="" val="968959573"/>
                  </a:ext>
                </a:extLst>
              </a:tr>
              <a:tr h="5181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C3-187487</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CP-183125</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Corrections on Data Types</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29.514</a:t>
                      </a:r>
                    </a:p>
                    <a:p>
                      <a:r>
                        <a:rPr lang="en-US" sz="1400" kern="1200" dirty="0">
                          <a:solidFill>
                            <a:schemeClr val="dk1"/>
                          </a:solidFill>
                          <a:effectLst/>
                          <a:latin typeface="+mn-lt"/>
                          <a:ea typeface="+mn-ea"/>
                          <a:cs typeface="+mn-cs"/>
                        </a:rPr>
                        <a:t>CR#0053</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23.503 (SA2)</a:t>
                      </a:r>
                    </a:p>
                    <a:p>
                      <a:r>
                        <a:rPr lang="en-US" sz="1400" kern="1200" dirty="0">
                          <a:solidFill>
                            <a:schemeClr val="dk1"/>
                          </a:solidFill>
                          <a:effectLst/>
                          <a:latin typeface="+mn-lt"/>
                          <a:ea typeface="+mn-ea"/>
                          <a:cs typeface="+mn-cs"/>
                        </a:rPr>
                        <a:t>CR#158</a:t>
                      </a:r>
                    </a:p>
                  </a:txBody>
                  <a:tcPr marT="45693" marB="45693">
                    <a:solidFill>
                      <a:schemeClr val="tx2">
                        <a:lumMod val="20000"/>
                        <a:lumOff val="80000"/>
                      </a:schemeClr>
                    </a:solidFill>
                  </a:tcPr>
                </a:tc>
                <a:extLst>
                  <a:ext uri="{0D108BD9-81ED-4DB2-BD59-A6C34878D82A}">
                    <a16:rowId xmlns:a16="http://schemas.microsoft.com/office/drawing/2014/main" xmlns="" val="3720113774"/>
                  </a:ext>
                </a:extLst>
              </a:tr>
              <a:tr h="6617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C3-187516</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CP-183107</a:t>
                      </a:r>
                    </a:p>
                  </a:txBody>
                  <a:tcPr marT="45693" marB="4569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Add AF application ID for traffic influence</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29.519</a:t>
                      </a:r>
                    </a:p>
                    <a:p>
                      <a:r>
                        <a:rPr lang="en-US" sz="1400" kern="1200" dirty="0">
                          <a:solidFill>
                            <a:schemeClr val="dk1"/>
                          </a:solidFill>
                          <a:effectLst/>
                          <a:latin typeface="+mn-lt"/>
                          <a:ea typeface="+mn-ea"/>
                          <a:cs typeface="+mn-cs"/>
                        </a:rPr>
                        <a:t>CR#0067</a:t>
                      </a:r>
                    </a:p>
                  </a:txBody>
                  <a:tcPr marT="45693" marB="4569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23.501 (SA2)</a:t>
                      </a:r>
                    </a:p>
                    <a:p>
                      <a:r>
                        <a:rPr lang="en-US" sz="1400" kern="1200" dirty="0">
                          <a:solidFill>
                            <a:schemeClr val="dk1"/>
                          </a:solidFill>
                          <a:effectLst/>
                          <a:latin typeface="+mn-lt"/>
                          <a:ea typeface="+mn-ea"/>
                          <a:cs typeface="+mn-cs"/>
                        </a:rPr>
                        <a:t>CR#0018</a:t>
                      </a:r>
                    </a:p>
                  </a:txBody>
                  <a:tcPr marT="45693" marB="45693">
                    <a:solidFill>
                      <a:schemeClr val="tx2">
                        <a:lumMod val="20000"/>
                        <a:lumOff val="80000"/>
                      </a:schemeClr>
                    </a:solidFill>
                  </a:tcPr>
                </a:tc>
                <a:extLst>
                  <a:ext uri="{0D108BD9-81ED-4DB2-BD59-A6C34878D82A}">
                    <a16:rowId xmlns:a16="http://schemas.microsoft.com/office/drawing/2014/main" xmlns="" val="773599535"/>
                  </a:ext>
                </a:extLst>
              </a:tr>
              <a:tr h="6617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C3-187589</a:t>
                      </a:r>
                    </a:p>
                  </a:txBody>
                  <a:tcPr marT="45703" marB="4570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CP-183128</a:t>
                      </a:r>
                    </a:p>
                  </a:txBody>
                  <a:tcPr marT="45703" marB="45703">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Monitoring Event Report</a:t>
                      </a:r>
                      <a:endParaRPr lang="en-US" sz="1400" kern="1200" dirty="0">
                        <a:solidFill>
                          <a:schemeClr val="dk1"/>
                        </a:solidFill>
                        <a:effectLst/>
                        <a:latin typeface="+mn-lt"/>
                        <a:ea typeface="+mn-ea"/>
                        <a:cs typeface="+mn-cs"/>
                      </a:endParaRPr>
                    </a:p>
                  </a:txBody>
                  <a:tcPr marT="45703" marB="4570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29.122</a:t>
                      </a:r>
                    </a:p>
                    <a:p>
                      <a:r>
                        <a:rPr lang="en-US" sz="1400" kern="1200" dirty="0">
                          <a:solidFill>
                            <a:schemeClr val="dk1"/>
                          </a:solidFill>
                          <a:effectLst/>
                          <a:latin typeface="+mn-lt"/>
                          <a:ea typeface="+mn-ea"/>
                          <a:cs typeface="+mn-cs"/>
                        </a:rPr>
                        <a:t>CR#0057</a:t>
                      </a:r>
                    </a:p>
                  </a:txBody>
                  <a:tcPr marT="45703" marB="45703">
                    <a:solidFill>
                      <a:schemeClr val="tx2">
                        <a:lumMod val="20000"/>
                        <a:lumOff val="80000"/>
                      </a:schemeClr>
                    </a:solidFill>
                  </a:tcPr>
                </a:tc>
                <a:tc>
                  <a:txBody>
                    <a:bodyPr/>
                    <a:lstStyle/>
                    <a:p>
                      <a:r>
                        <a:rPr lang="en-US" sz="1400" kern="1200" dirty="0">
                          <a:solidFill>
                            <a:schemeClr val="dk1"/>
                          </a:solidFill>
                          <a:effectLst/>
                          <a:latin typeface="+mn-lt"/>
                          <a:ea typeface="+mn-ea"/>
                          <a:cs typeface="+mn-cs"/>
                        </a:rPr>
                        <a:t>TS 23.682 (SA2)</a:t>
                      </a:r>
                    </a:p>
                    <a:p>
                      <a:r>
                        <a:rPr lang="en-US" sz="1400" kern="1200" dirty="0">
                          <a:solidFill>
                            <a:schemeClr val="dk1"/>
                          </a:solidFill>
                          <a:effectLst/>
                          <a:latin typeface="+mn-lt"/>
                          <a:ea typeface="+mn-ea"/>
                          <a:cs typeface="+mn-cs"/>
                        </a:rPr>
                        <a:t>CR#0412</a:t>
                      </a:r>
                    </a:p>
                  </a:txBody>
                  <a:tcPr marT="45703" marB="45703">
                    <a:solidFill>
                      <a:schemeClr val="tx2">
                        <a:lumMod val="20000"/>
                        <a:lumOff val="80000"/>
                      </a:schemeClr>
                    </a:solidFill>
                  </a:tcPr>
                </a:tc>
                <a:extLst>
                  <a:ext uri="{0D108BD9-81ED-4DB2-BD59-A6C34878D82A}">
                    <a16:rowId xmlns:a16="http://schemas.microsoft.com/office/drawing/2014/main" xmlns="" val="98809751"/>
                  </a:ext>
                </a:extLst>
              </a:tr>
            </a:tbl>
          </a:graphicData>
        </a:graphic>
      </p:graphicFrame>
    </p:spTree>
    <p:extLst>
      <p:ext uri="{BB962C8B-B14F-4D97-AF65-F5344CB8AC3E}">
        <p14:creationId xmlns:p14="http://schemas.microsoft.com/office/powerpoint/2010/main" val="3548686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104D35C5-E477-4BED-ACA1-57D6E910AAC0}"/>
              </a:ext>
            </a:extLst>
          </p:cNvPr>
          <p:cNvSpPr>
            <a:spLocks noGrp="1"/>
          </p:cNvSpPr>
          <p:nvPr>
            <p:ph type="sldNum" sz="quarter" idx="10"/>
          </p:nvPr>
        </p:nvSpPr>
        <p:spPr/>
        <p:txBody>
          <a:bodyPr/>
          <a:lstStyle/>
          <a:p>
            <a:pPr>
              <a:defRPr/>
            </a:pPr>
            <a:fld id="{9FBD557D-A5ED-4D89-BD40-9BC85B8B4905}" type="slidenum">
              <a:rPr lang="en-GB" altLang="nb-NO" smtClean="0"/>
              <a:pPr>
                <a:defRPr/>
              </a:pPr>
              <a:t>22</a:t>
            </a:fld>
            <a:endParaRPr lang="en-GB" altLang="nb-NO"/>
          </a:p>
        </p:txBody>
      </p:sp>
      <p:sp>
        <p:nvSpPr>
          <p:cNvPr id="10" name="Rectangle 2">
            <a:extLst>
              <a:ext uri="{FF2B5EF4-FFF2-40B4-BE49-F238E27FC236}">
                <a16:creationId xmlns:a16="http://schemas.microsoft.com/office/drawing/2014/main" xmlns="" id="{D737C1F4-76DC-4947-B855-C13910DB83AF}"/>
              </a:ext>
            </a:extLst>
          </p:cNvPr>
          <p:cNvSpPr>
            <a:spLocks noGrp="1"/>
          </p:cNvSpPr>
          <p:nvPr>
            <p:ph type="title"/>
          </p:nvPr>
        </p:nvSpPr>
        <p:spPr>
          <a:xfrm>
            <a:off x="457200" y="390524"/>
            <a:ext cx="6834188" cy="695325"/>
          </a:xfrm>
        </p:spPr>
        <p:txBody>
          <a:bodyPr/>
          <a:lstStyle/>
          <a:p>
            <a:pPr algn="ctr" rtl="0"/>
            <a:r>
              <a:rPr lang="nb-NO" altLang="de-DE" sz="3200" kern="1200" spc="-1" dirty="0">
                <a:solidFill>
                  <a:srgbClr val="FF0000"/>
                </a:solidFill>
                <a:uFill>
                  <a:solidFill>
                    <a:srgbClr val="FFFFFF"/>
                  </a:solidFill>
                </a:uFill>
                <a:latin typeface="+mn-lt"/>
                <a:ea typeface="+mn-ea"/>
                <a:cs typeface="+mn-cs"/>
              </a:rPr>
              <a:t>CRs for </a:t>
            </a:r>
            <a:r>
              <a:rPr lang="de-DE" altLang="de-DE" sz="3200" kern="1200" spc="-1" dirty="0">
                <a:solidFill>
                  <a:srgbClr val="FF0000"/>
                </a:solidFill>
                <a:uFill>
                  <a:solidFill>
                    <a:srgbClr val="FFFFFF"/>
                  </a:solidFill>
                </a:uFill>
                <a:latin typeface="+mn-lt"/>
                <a:ea typeface="+mn-ea"/>
                <a:cs typeface="+mn-cs"/>
              </a:rPr>
              <a:t>C</a:t>
            </a:r>
            <a:r>
              <a:rPr lang="nb-NO" altLang="de-DE" sz="3200" kern="1200" spc="-1" dirty="0">
                <a:solidFill>
                  <a:srgbClr val="FF0000"/>
                </a:solidFill>
                <a:uFill>
                  <a:solidFill>
                    <a:srgbClr val="FFFFFF"/>
                  </a:solidFill>
                </a:uFill>
                <a:latin typeface="+mn-lt"/>
                <a:ea typeface="+mn-ea"/>
                <a:cs typeface="+mn-cs"/>
              </a:rPr>
              <a:t>onditional </a:t>
            </a:r>
            <a:r>
              <a:rPr lang="de-DE" altLang="de-DE" sz="3200" kern="1200" spc="-1" dirty="0">
                <a:solidFill>
                  <a:srgbClr val="FF0000"/>
                </a:solidFill>
                <a:uFill>
                  <a:solidFill>
                    <a:srgbClr val="FFFFFF"/>
                  </a:solidFill>
                </a:uFill>
                <a:latin typeface="+mn-lt"/>
                <a:ea typeface="+mn-ea"/>
                <a:cs typeface="+mn-cs"/>
              </a:rPr>
              <a:t>A</a:t>
            </a:r>
            <a:r>
              <a:rPr lang="nb-NO" altLang="de-DE" sz="3200" kern="1200" spc="-1" dirty="0">
                <a:solidFill>
                  <a:srgbClr val="FF0000"/>
                </a:solidFill>
                <a:uFill>
                  <a:solidFill>
                    <a:srgbClr val="FFFFFF"/>
                  </a:solidFill>
                </a:uFill>
                <a:latin typeface="+mn-lt"/>
                <a:ea typeface="+mn-ea"/>
                <a:cs typeface="+mn-cs"/>
              </a:rPr>
              <a:t>pproval (CT</a:t>
            </a:r>
            <a:r>
              <a:rPr lang="de-DE" altLang="de-DE" sz="3200" kern="1200" spc="-1" dirty="0">
                <a:solidFill>
                  <a:srgbClr val="FF0000"/>
                </a:solidFill>
                <a:uFill>
                  <a:solidFill>
                    <a:srgbClr val="FFFFFF"/>
                  </a:solidFill>
                </a:uFill>
                <a:latin typeface="+mn-lt"/>
                <a:ea typeface="+mn-ea"/>
                <a:cs typeface="+mn-cs"/>
              </a:rPr>
              <a:t>4</a:t>
            </a:r>
            <a:r>
              <a:rPr lang="nb-NO" altLang="de-DE" sz="3200" kern="1200" spc="-1" dirty="0">
                <a:solidFill>
                  <a:srgbClr val="FF0000"/>
                </a:solidFill>
                <a:uFill>
                  <a:solidFill>
                    <a:srgbClr val="FFFFFF"/>
                  </a:solidFill>
                </a:uFill>
                <a:latin typeface="+mn-lt"/>
                <a:ea typeface="+mn-ea"/>
                <a:cs typeface="+mn-cs"/>
              </a:rPr>
              <a:t>)</a:t>
            </a:r>
            <a:endParaRPr lang="en-US" altLang="de-DE" sz="3200" kern="1200" spc="-1" dirty="0">
              <a:solidFill>
                <a:srgbClr val="FF0000"/>
              </a:solidFill>
              <a:uFill>
                <a:solidFill>
                  <a:srgbClr val="FFFFFF"/>
                </a:solidFill>
              </a:uFill>
              <a:latin typeface="+mn-lt"/>
              <a:ea typeface="+mn-ea"/>
              <a:cs typeface="+mn-cs"/>
            </a:endParaRPr>
          </a:p>
        </p:txBody>
      </p:sp>
      <p:sp>
        <p:nvSpPr>
          <p:cNvPr id="3" name="Table Placeholder 2">
            <a:extLst>
              <a:ext uri="{FF2B5EF4-FFF2-40B4-BE49-F238E27FC236}">
                <a16:creationId xmlns:a16="http://schemas.microsoft.com/office/drawing/2014/main" xmlns="" id="{EFE16A4B-870F-4CC3-998E-7BB07EA9E727}"/>
              </a:ext>
            </a:extLst>
          </p:cNvPr>
          <p:cNvSpPr>
            <a:spLocks noGrp="1"/>
          </p:cNvSpPr>
          <p:nvPr>
            <p:ph type="tbl" idx="1"/>
          </p:nvPr>
        </p:nvSpPr>
        <p:spPr/>
      </p:sp>
      <p:graphicFrame>
        <p:nvGraphicFramePr>
          <p:cNvPr id="7" name="Tableau 3">
            <a:extLst>
              <a:ext uri="{FF2B5EF4-FFF2-40B4-BE49-F238E27FC236}">
                <a16:creationId xmlns:a16="http://schemas.microsoft.com/office/drawing/2014/main" xmlns="" id="{51379AEC-CB5A-4C68-87E2-3043583C296E}"/>
              </a:ext>
            </a:extLst>
          </p:cNvPr>
          <p:cNvGraphicFramePr>
            <a:graphicFrameLocks noGrp="1"/>
          </p:cNvGraphicFramePr>
          <p:nvPr>
            <p:extLst>
              <p:ext uri="{D42A27DB-BD31-4B8C-83A1-F6EECF244321}">
                <p14:modId xmlns:p14="http://schemas.microsoft.com/office/powerpoint/2010/main" val="972630786"/>
              </p:ext>
            </p:extLst>
          </p:nvPr>
        </p:nvGraphicFramePr>
        <p:xfrm>
          <a:off x="301840" y="1498373"/>
          <a:ext cx="8398277" cy="4565904"/>
        </p:xfrm>
        <a:graphic>
          <a:graphicData uri="http://schemas.openxmlformats.org/drawingml/2006/table">
            <a:tbl>
              <a:tblPr>
                <a:tableStyleId>{ED083AE6-46FA-4A59-8FB0-9F97EB10719F}</a:tableStyleId>
              </a:tblPr>
              <a:tblGrid>
                <a:gridCol w="777368">
                  <a:extLst>
                    <a:ext uri="{9D8B030D-6E8A-4147-A177-3AD203B41FA5}">
                      <a16:colId xmlns:a16="http://schemas.microsoft.com/office/drawing/2014/main" xmlns="" val="20000"/>
                    </a:ext>
                  </a:extLst>
                </a:gridCol>
                <a:gridCol w="566176">
                  <a:extLst>
                    <a:ext uri="{9D8B030D-6E8A-4147-A177-3AD203B41FA5}">
                      <a16:colId xmlns:a16="http://schemas.microsoft.com/office/drawing/2014/main" xmlns="" val="20001"/>
                    </a:ext>
                  </a:extLst>
                </a:gridCol>
                <a:gridCol w="460130">
                  <a:extLst>
                    <a:ext uri="{9D8B030D-6E8A-4147-A177-3AD203B41FA5}">
                      <a16:colId xmlns:a16="http://schemas.microsoft.com/office/drawing/2014/main" xmlns="" val="20002"/>
                    </a:ext>
                  </a:extLst>
                </a:gridCol>
                <a:gridCol w="739624">
                  <a:extLst>
                    <a:ext uri="{9D8B030D-6E8A-4147-A177-3AD203B41FA5}">
                      <a16:colId xmlns:a16="http://schemas.microsoft.com/office/drawing/2014/main" xmlns="" val="20003"/>
                    </a:ext>
                  </a:extLst>
                </a:gridCol>
                <a:gridCol w="3440193">
                  <a:extLst>
                    <a:ext uri="{9D8B030D-6E8A-4147-A177-3AD203B41FA5}">
                      <a16:colId xmlns:a16="http://schemas.microsoft.com/office/drawing/2014/main" xmlns="" val="20004"/>
                    </a:ext>
                  </a:extLst>
                </a:gridCol>
                <a:gridCol w="1523283">
                  <a:extLst>
                    <a:ext uri="{9D8B030D-6E8A-4147-A177-3AD203B41FA5}">
                      <a16:colId xmlns:a16="http://schemas.microsoft.com/office/drawing/2014/main" xmlns="" val="20005"/>
                    </a:ext>
                  </a:extLst>
                </a:gridCol>
                <a:gridCol w="891503">
                  <a:extLst>
                    <a:ext uri="{9D8B030D-6E8A-4147-A177-3AD203B41FA5}">
                      <a16:colId xmlns:a16="http://schemas.microsoft.com/office/drawing/2014/main" xmlns="" val="20006"/>
                    </a:ext>
                  </a:extLst>
                </a:gridCol>
              </a:tblGrid>
              <a:tr h="0">
                <a:tc>
                  <a:txBody>
                    <a:bodyPr/>
                    <a:lstStyle/>
                    <a:p>
                      <a:pPr algn="ctr">
                        <a:lnSpc>
                          <a:spcPct val="107000"/>
                        </a:lnSpc>
                        <a:spcAft>
                          <a:spcPts val="800"/>
                        </a:spcAft>
                      </a:pPr>
                      <a:r>
                        <a:rPr lang="en-GB" sz="1000" dirty="0">
                          <a:effectLst/>
                        </a:rPr>
                        <a:t>TS</a:t>
                      </a:r>
                      <a:endParaRPr lang="fr-FR" sz="1400" dirty="0">
                        <a:effectLst/>
                        <a:latin typeface="Calibri"/>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000">
                          <a:effectLst/>
                        </a:rPr>
                        <a:t>CR</a:t>
                      </a:r>
                      <a:endParaRPr lang="fr-FR" sz="1400">
                        <a:effectLst/>
                        <a:latin typeface="Calibri"/>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000">
                          <a:effectLst/>
                        </a:rPr>
                        <a:t>Rev</a:t>
                      </a:r>
                      <a:endParaRPr lang="fr-FR" sz="1400">
                        <a:effectLst/>
                        <a:latin typeface="Calibri"/>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000">
                          <a:effectLst/>
                        </a:rPr>
                        <a:t>Rel</a:t>
                      </a:r>
                      <a:endParaRPr lang="fr-FR" sz="1400">
                        <a:effectLst/>
                        <a:latin typeface="Calibri"/>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000">
                          <a:effectLst/>
                        </a:rPr>
                        <a:t>Title</a:t>
                      </a:r>
                      <a:endParaRPr lang="fr-FR" sz="1400">
                        <a:effectLst/>
                        <a:latin typeface="Calibri"/>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000">
                          <a:effectLst/>
                        </a:rPr>
                        <a:t>Other Aff Specs</a:t>
                      </a:r>
                      <a:endParaRPr lang="fr-FR" sz="1400">
                        <a:effectLst/>
                        <a:latin typeface="Calibri"/>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000" dirty="0">
                          <a:effectLst/>
                        </a:rPr>
                        <a:t>Impacted WG</a:t>
                      </a:r>
                      <a:endParaRPr lang="fr-FR" sz="1400" dirty="0">
                        <a:effectLst/>
                        <a:latin typeface="Calibri"/>
                        <a:ea typeface="Calibri"/>
                        <a:cs typeface="Times New Roman"/>
                      </a:endParaRPr>
                    </a:p>
                  </a:txBody>
                  <a:tcPr marL="68580" marR="68580" marT="0" marB="0">
                    <a:solidFill>
                      <a:srgbClr val="CCCCCC"/>
                    </a:solidFill>
                  </a:tcPr>
                </a:tc>
                <a:extLst>
                  <a:ext uri="{0D108BD9-81ED-4DB2-BD59-A6C34878D82A}">
                    <a16:rowId xmlns:a16="http://schemas.microsoft.com/office/drawing/2014/main" xmlns="" val="10000"/>
                  </a:ext>
                </a:extLst>
              </a:tr>
              <a:tr h="0">
                <a:tc>
                  <a:txBody>
                    <a:bodyPr/>
                    <a:lstStyle/>
                    <a:p>
                      <a:pPr>
                        <a:lnSpc>
                          <a:spcPct val="107000"/>
                        </a:lnSpc>
                        <a:spcAft>
                          <a:spcPts val="800"/>
                        </a:spcAft>
                      </a:pPr>
                      <a:r>
                        <a:rPr lang="en-GB" sz="1000">
                          <a:effectLst/>
                        </a:rPr>
                        <a:t>29.230</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0656</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New AVP for MB2</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TS 29.468 CR 0050</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dirty="0">
                          <a:effectLst/>
                        </a:rPr>
                        <a:t>CT3</a:t>
                      </a:r>
                      <a:endParaRPr lang="fr-FR" sz="1400" dirty="0">
                        <a:effectLst/>
                        <a:latin typeface="Calibri"/>
                        <a:ea typeface="Calibri"/>
                        <a:cs typeface="Times New Roman"/>
                      </a:endParaRPr>
                    </a:p>
                  </a:txBody>
                  <a:tcPr marL="68580" marR="68580" marT="0" marB="0">
                    <a:solidFill>
                      <a:srgbClr val="FFC000"/>
                    </a:solidFill>
                  </a:tcPr>
                </a:tc>
                <a:extLst>
                  <a:ext uri="{0D108BD9-81ED-4DB2-BD59-A6C34878D82A}">
                    <a16:rowId xmlns:a16="http://schemas.microsoft.com/office/drawing/2014/main" xmlns="" val="10001"/>
                  </a:ext>
                </a:extLst>
              </a:tr>
              <a:tr h="0">
                <a:tc>
                  <a:txBody>
                    <a:bodyPr/>
                    <a:lstStyle/>
                    <a:p>
                      <a:pPr>
                        <a:lnSpc>
                          <a:spcPct val="107000"/>
                        </a:lnSpc>
                        <a:spcAft>
                          <a:spcPts val="800"/>
                        </a:spcAft>
                      </a:pPr>
                      <a:r>
                        <a:rPr lang="en-GB" sz="1000" dirty="0">
                          <a:effectLst/>
                        </a:rPr>
                        <a:t>29.244</a:t>
                      </a:r>
                      <a:endParaRPr lang="fr-FR" sz="1400" dirty="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0216</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PFD Contents and Management</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a:effectLst/>
                        </a:rPr>
                        <a:t>TS 29.251 CR 0020</a:t>
                      </a:r>
                      <a:endParaRPr lang="fr-FR" sz="1400">
                        <a:effectLst/>
                        <a:latin typeface="Calibri"/>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000" dirty="0">
                          <a:effectLst/>
                        </a:rPr>
                        <a:t>CT3</a:t>
                      </a:r>
                      <a:endParaRPr lang="fr-FR" sz="1400" dirty="0">
                        <a:effectLst/>
                        <a:latin typeface="Calibri"/>
                        <a:ea typeface="Calibri"/>
                        <a:cs typeface="Times New Roman"/>
                      </a:endParaRPr>
                    </a:p>
                  </a:txBody>
                  <a:tcPr marL="68580" marR="68580" marT="0" marB="0">
                    <a:solidFill>
                      <a:srgbClr val="FFC000"/>
                    </a:solidFill>
                  </a:tcPr>
                </a:tc>
                <a:extLst>
                  <a:ext uri="{0D108BD9-81ED-4DB2-BD59-A6C34878D82A}">
                    <a16:rowId xmlns:a16="http://schemas.microsoft.com/office/drawing/2014/main" xmlns="" val="10002"/>
                  </a:ext>
                </a:extLst>
              </a:tr>
              <a:tr h="0">
                <a:tc>
                  <a:txBody>
                    <a:bodyPr/>
                    <a:lstStyle/>
                    <a:p>
                      <a:pPr>
                        <a:lnSpc>
                          <a:spcPct val="107000"/>
                        </a:lnSpc>
                        <a:spcAft>
                          <a:spcPts val="800"/>
                        </a:spcAft>
                      </a:pPr>
                      <a:r>
                        <a:rPr lang="en-GB" sz="1000" dirty="0">
                          <a:effectLst/>
                        </a:rPr>
                        <a:t>29.244</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0222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Clarification on ARP Proxy</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23.501 CR 0910</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03"/>
                  </a:ext>
                </a:extLst>
              </a:tr>
              <a:tr h="0">
                <a:tc>
                  <a:txBody>
                    <a:bodyPr/>
                    <a:lstStyle/>
                    <a:p>
                      <a:pPr>
                        <a:lnSpc>
                          <a:spcPct val="107000"/>
                        </a:lnSpc>
                        <a:spcAft>
                          <a:spcPts val="800"/>
                        </a:spcAft>
                      </a:pPr>
                      <a:r>
                        <a:rPr lang="en-GB" sz="1000">
                          <a:effectLst/>
                        </a:rPr>
                        <a:t>29.244</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0231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SMF Derivation of DSCP on N4</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23.501 CR 0942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04"/>
                  </a:ext>
                </a:extLst>
              </a:tr>
              <a:tr h="0">
                <a:tc>
                  <a:txBody>
                    <a:bodyPr/>
                    <a:lstStyle/>
                    <a:p>
                      <a:pPr>
                        <a:lnSpc>
                          <a:spcPct val="107000"/>
                        </a:lnSpc>
                        <a:spcAft>
                          <a:spcPts val="800"/>
                        </a:spcAft>
                      </a:pPr>
                      <a:r>
                        <a:rPr lang="en-GB" sz="1000">
                          <a:effectLst/>
                        </a:rPr>
                        <a:t>29.273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0519</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Mobility between EPC/ePDG and 5GS</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0961,  TS 29.303 CR 0118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br>
                        <a:rPr lang="en-GB" sz="1000">
                          <a:effectLst/>
                        </a:rPr>
                      </a:br>
                      <a:r>
                        <a:rPr lang="en-GB" sz="1000">
                          <a:effectLst/>
                        </a:rPr>
                        <a:t>CT4</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05"/>
                  </a:ext>
                </a:extLst>
              </a:tr>
              <a:tr h="0">
                <a:tc>
                  <a:txBody>
                    <a:bodyPr/>
                    <a:lstStyle/>
                    <a:p>
                      <a:pPr>
                        <a:lnSpc>
                          <a:spcPct val="107000"/>
                        </a:lnSpc>
                        <a:spcAft>
                          <a:spcPts val="800"/>
                        </a:spcAft>
                      </a:pPr>
                      <a:r>
                        <a:rPr lang="en-GB" sz="1000">
                          <a:effectLst/>
                        </a:rPr>
                        <a:t>29.274</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1936</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Mobility between EPC/ePDG and 5GS</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0961,  TS 29.273 CR 0519</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br>
                        <a:rPr lang="en-GB" sz="1000">
                          <a:effectLst/>
                        </a:rPr>
                      </a:br>
                      <a:r>
                        <a:rPr lang="en-GB" sz="1000">
                          <a:effectLst/>
                        </a:rPr>
                        <a:t>CT4</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06"/>
                  </a:ext>
                </a:extLst>
              </a:tr>
              <a:tr h="0">
                <a:tc>
                  <a:txBody>
                    <a:bodyPr/>
                    <a:lstStyle/>
                    <a:p>
                      <a:pPr>
                        <a:lnSpc>
                          <a:spcPct val="107000"/>
                        </a:lnSpc>
                        <a:spcAft>
                          <a:spcPts val="800"/>
                        </a:spcAft>
                      </a:pPr>
                      <a:r>
                        <a:rPr lang="en-GB" sz="1000">
                          <a:effectLst/>
                        </a:rPr>
                        <a:t>29.303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0118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PGW/SMF selection by ePDG</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0961,  TS 29.273 CR 0519</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br>
                        <a:rPr lang="en-GB" sz="1000">
                          <a:effectLst/>
                        </a:rPr>
                      </a:br>
                      <a:r>
                        <a:rPr lang="en-GB" sz="1000">
                          <a:effectLst/>
                        </a:rPr>
                        <a:t>CT4</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07"/>
                  </a:ext>
                </a:extLst>
              </a:tr>
              <a:tr h="0">
                <a:tc>
                  <a:txBody>
                    <a:bodyPr/>
                    <a:lstStyle/>
                    <a:p>
                      <a:pPr>
                        <a:lnSpc>
                          <a:spcPct val="107000"/>
                        </a:lnSpc>
                        <a:spcAft>
                          <a:spcPts val="800"/>
                        </a:spcAft>
                      </a:pPr>
                      <a:r>
                        <a:rPr lang="en-GB" sz="1000" dirty="0">
                          <a:effectLst/>
                        </a:rPr>
                        <a:t>29.502</a:t>
                      </a:r>
                      <a:endParaRPr lang="fr-FR" sz="1400" dirty="0">
                        <a:effectLst/>
                        <a:latin typeface="Calibri"/>
                        <a:ea typeface="Calibri"/>
                        <a:cs typeface="Times New Roman"/>
                      </a:endParaRPr>
                    </a:p>
                  </a:txBody>
                  <a:tcPr marL="68580" marR="68580" marT="0" marB="0">
                    <a:pattFill prst="wdUpDiag">
                      <a:fgClr>
                        <a:schemeClr val="tx2">
                          <a:lumMod val="20000"/>
                          <a:lumOff val="80000"/>
                        </a:schemeClr>
                      </a:fgClr>
                      <a:bgClr>
                        <a:schemeClr val="accent2">
                          <a:lumMod val="20000"/>
                          <a:lumOff val="80000"/>
                        </a:schemeClr>
                      </a:bgClr>
                    </a:pattFill>
                  </a:tcPr>
                </a:tc>
                <a:tc>
                  <a:txBody>
                    <a:bodyPr/>
                    <a:lstStyle/>
                    <a:p>
                      <a:pPr>
                        <a:lnSpc>
                          <a:spcPct val="107000"/>
                        </a:lnSpc>
                        <a:spcAft>
                          <a:spcPts val="800"/>
                        </a:spcAft>
                      </a:pPr>
                      <a:r>
                        <a:rPr lang="en-GB" sz="1000" dirty="0">
                          <a:effectLst/>
                        </a:rPr>
                        <a:t>0091</a:t>
                      </a:r>
                      <a:endParaRPr lang="fr-FR" sz="1400" dirty="0">
                        <a:effectLst/>
                        <a:latin typeface="Calibri"/>
                        <a:ea typeface="Calibri"/>
                        <a:cs typeface="Times New Roman"/>
                      </a:endParaRPr>
                    </a:p>
                  </a:txBody>
                  <a:tcPr marL="68580" marR="68580" marT="0" marB="0">
                    <a:pattFill prst="wdUpDiag">
                      <a:fgClr>
                        <a:schemeClr val="tx2">
                          <a:lumMod val="20000"/>
                          <a:lumOff val="80000"/>
                        </a:schemeClr>
                      </a:fgClr>
                      <a:bgClr>
                        <a:schemeClr val="accent2">
                          <a:lumMod val="20000"/>
                          <a:lumOff val="80000"/>
                        </a:schemeClr>
                      </a:bgClr>
                    </a:pattFill>
                  </a:tcPr>
                </a:tc>
                <a:tc>
                  <a:txBody>
                    <a:bodyPr/>
                    <a:lstStyle/>
                    <a:p>
                      <a:pPr>
                        <a:lnSpc>
                          <a:spcPct val="107000"/>
                        </a:lnSpc>
                        <a:spcAft>
                          <a:spcPts val="800"/>
                        </a:spcAft>
                      </a:pPr>
                      <a:r>
                        <a:rPr lang="en-GB" sz="1000" dirty="0">
                          <a:effectLst/>
                        </a:rPr>
                        <a:t>1</a:t>
                      </a:r>
                      <a:endParaRPr lang="fr-FR" sz="1400" dirty="0">
                        <a:effectLst/>
                        <a:latin typeface="Calibri"/>
                        <a:ea typeface="Calibri"/>
                        <a:cs typeface="Times New Roman"/>
                      </a:endParaRPr>
                    </a:p>
                  </a:txBody>
                  <a:tcPr marL="68580" marR="68580" marT="0" marB="0">
                    <a:pattFill prst="wdUpDiag">
                      <a:fgClr>
                        <a:schemeClr val="tx2">
                          <a:lumMod val="20000"/>
                          <a:lumOff val="80000"/>
                        </a:schemeClr>
                      </a:fgClr>
                      <a:bgClr>
                        <a:schemeClr val="accent2">
                          <a:lumMod val="20000"/>
                          <a:lumOff val="80000"/>
                        </a:schemeClr>
                      </a:bgClr>
                    </a:pattFill>
                  </a:tcPr>
                </a:tc>
                <a:tc>
                  <a:txBody>
                    <a:bodyPr/>
                    <a:lstStyle/>
                    <a:p>
                      <a:pPr>
                        <a:lnSpc>
                          <a:spcPct val="107000"/>
                        </a:lnSpc>
                        <a:spcAft>
                          <a:spcPts val="800"/>
                        </a:spcAft>
                      </a:pPr>
                      <a:r>
                        <a:rPr lang="en-GB" sz="1000" dirty="0">
                          <a:effectLst/>
                        </a:rPr>
                        <a:t>Rel-15</a:t>
                      </a:r>
                      <a:endParaRPr lang="fr-FR" sz="1400" dirty="0">
                        <a:effectLst/>
                        <a:latin typeface="Calibri"/>
                        <a:ea typeface="Calibri"/>
                        <a:cs typeface="Times New Roman"/>
                      </a:endParaRPr>
                    </a:p>
                  </a:txBody>
                  <a:tcPr marL="68580" marR="68580" marT="0" marB="0">
                    <a:pattFill prst="wdUpDiag">
                      <a:fgClr>
                        <a:schemeClr val="tx2">
                          <a:lumMod val="20000"/>
                          <a:lumOff val="80000"/>
                        </a:schemeClr>
                      </a:fgClr>
                      <a:bgClr>
                        <a:schemeClr val="accent2">
                          <a:lumMod val="20000"/>
                          <a:lumOff val="80000"/>
                        </a:schemeClr>
                      </a:bgClr>
                    </a:pattFill>
                  </a:tcPr>
                </a:tc>
                <a:tc>
                  <a:txBody>
                    <a:bodyPr/>
                    <a:lstStyle/>
                    <a:p>
                      <a:pPr>
                        <a:lnSpc>
                          <a:spcPct val="107000"/>
                        </a:lnSpc>
                        <a:spcAft>
                          <a:spcPts val="800"/>
                        </a:spcAft>
                      </a:pPr>
                      <a:r>
                        <a:rPr lang="en-GB" sz="1000" dirty="0">
                          <a:effectLst/>
                        </a:rPr>
                        <a:t>Secondary RAT usage reporting</a:t>
                      </a:r>
                      <a:endParaRPr lang="fr-FR" sz="1400" dirty="0">
                        <a:effectLst/>
                        <a:latin typeface="Calibri"/>
                        <a:ea typeface="Calibri"/>
                        <a:cs typeface="Times New Roman"/>
                      </a:endParaRPr>
                    </a:p>
                  </a:txBody>
                  <a:tcPr marL="68580" marR="68580" marT="0" marB="0">
                    <a:pattFill prst="wdUpDiag">
                      <a:fgClr>
                        <a:schemeClr val="tx2">
                          <a:lumMod val="20000"/>
                          <a:lumOff val="80000"/>
                        </a:schemeClr>
                      </a:fgClr>
                      <a:bgClr>
                        <a:schemeClr val="accent2">
                          <a:lumMod val="20000"/>
                          <a:lumOff val="80000"/>
                        </a:schemeClr>
                      </a:bgClr>
                    </a:pattFill>
                  </a:tcPr>
                </a:tc>
                <a:tc>
                  <a:txBody>
                    <a:bodyPr/>
                    <a:lstStyle/>
                    <a:p>
                      <a:pPr>
                        <a:lnSpc>
                          <a:spcPct val="107000"/>
                        </a:lnSpc>
                        <a:spcAft>
                          <a:spcPts val="800"/>
                        </a:spcAft>
                      </a:pPr>
                      <a:r>
                        <a:rPr lang="en-GB" sz="1000" dirty="0">
                          <a:effectLst/>
                        </a:rPr>
                        <a:t>TS 23.502 CR 0960  TS 38.413 CR 0009</a:t>
                      </a:r>
                      <a:endParaRPr lang="fr-FR" sz="1400" dirty="0">
                        <a:effectLst/>
                        <a:latin typeface="Calibri"/>
                        <a:ea typeface="Calibri"/>
                        <a:cs typeface="Times New Roman"/>
                      </a:endParaRPr>
                    </a:p>
                  </a:txBody>
                  <a:tcPr marL="68580" marR="68580" marT="0" marB="0">
                    <a:pattFill prst="wdUpDiag">
                      <a:fgClr>
                        <a:schemeClr val="tx2">
                          <a:lumMod val="20000"/>
                          <a:lumOff val="80000"/>
                        </a:schemeClr>
                      </a:fgClr>
                      <a:bgClr>
                        <a:schemeClr val="accent2">
                          <a:lumMod val="20000"/>
                          <a:lumOff val="80000"/>
                        </a:schemeClr>
                      </a:bgClr>
                    </a:pattFill>
                  </a:tcPr>
                </a:tc>
                <a:tc>
                  <a:txBody>
                    <a:bodyPr/>
                    <a:lstStyle/>
                    <a:p>
                      <a:pPr>
                        <a:lnSpc>
                          <a:spcPct val="107000"/>
                        </a:lnSpc>
                        <a:spcAft>
                          <a:spcPts val="800"/>
                        </a:spcAft>
                      </a:pPr>
                      <a:r>
                        <a:rPr lang="en-GB" sz="1000" dirty="0">
                          <a:effectLst/>
                        </a:rPr>
                        <a:t>SA2</a:t>
                      </a:r>
                      <a:br>
                        <a:rPr lang="en-GB" sz="1000" dirty="0">
                          <a:effectLst/>
                        </a:rPr>
                      </a:br>
                      <a:r>
                        <a:rPr lang="en-GB" sz="1000" dirty="0">
                          <a:effectLst/>
                        </a:rPr>
                        <a:t>RAN3</a:t>
                      </a:r>
                      <a:endParaRPr lang="fr-FR" sz="1400" dirty="0">
                        <a:effectLst/>
                        <a:latin typeface="Calibri"/>
                        <a:ea typeface="Calibri"/>
                        <a:cs typeface="Times New Roman"/>
                      </a:endParaRPr>
                    </a:p>
                  </a:txBody>
                  <a:tcPr marL="68580" marR="68580" marT="0" marB="0">
                    <a:pattFill prst="wdUpDiag">
                      <a:fgClr>
                        <a:schemeClr val="tx2">
                          <a:lumMod val="20000"/>
                          <a:lumOff val="80000"/>
                        </a:schemeClr>
                      </a:fgClr>
                      <a:bgClr>
                        <a:schemeClr val="accent2">
                          <a:lumMod val="20000"/>
                          <a:lumOff val="80000"/>
                        </a:schemeClr>
                      </a:bgClr>
                    </a:pattFill>
                  </a:tcPr>
                </a:tc>
                <a:extLst>
                  <a:ext uri="{0D108BD9-81ED-4DB2-BD59-A6C34878D82A}">
                    <a16:rowId xmlns:a16="http://schemas.microsoft.com/office/drawing/2014/main" xmlns="" val="10008"/>
                  </a:ext>
                </a:extLst>
              </a:tr>
              <a:tr h="0">
                <a:tc>
                  <a:txBody>
                    <a:bodyPr/>
                    <a:lstStyle/>
                    <a:p>
                      <a:pPr>
                        <a:lnSpc>
                          <a:spcPct val="107000"/>
                        </a:lnSpc>
                        <a:spcAft>
                          <a:spcPts val="800"/>
                        </a:spcAft>
                      </a:pPr>
                      <a:r>
                        <a:rPr lang="en-GB" sz="1000">
                          <a:effectLst/>
                        </a:rPr>
                        <a:t>29.502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0098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Update ReleaseSMContext Service Operation Description for PDU Session Release due to Change of Set of Network Slices</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0933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09"/>
                  </a:ext>
                </a:extLst>
              </a:tr>
              <a:tr h="0">
                <a:tc>
                  <a:txBody>
                    <a:bodyPr/>
                    <a:lstStyle/>
                    <a:p>
                      <a:pPr>
                        <a:lnSpc>
                          <a:spcPct val="107000"/>
                        </a:lnSpc>
                        <a:spcAft>
                          <a:spcPts val="800"/>
                        </a:spcAft>
                      </a:pPr>
                      <a:r>
                        <a:rPr lang="en-GB" sz="1000">
                          <a:effectLst/>
                        </a:rPr>
                        <a:t>29.502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0102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Status Notify for HO</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0997</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10"/>
                  </a:ext>
                </a:extLst>
              </a:tr>
              <a:tr h="0">
                <a:tc>
                  <a:txBody>
                    <a:bodyPr/>
                    <a:lstStyle/>
                    <a:p>
                      <a:pPr>
                        <a:lnSpc>
                          <a:spcPct val="107000"/>
                        </a:lnSpc>
                        <a:spcAft>
                          <a:spcPts val="800"/>
                        </a:spcAft>
                      </a:pPr>
                      <a:r>
                        <a:rPr lang="en-GB" sz="1000">
                          <a:effectLst/>
                        </a:rPr>
                        <a:t>29.502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0103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Provide Resource URI before PDU Session Creation Response</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1025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11"/>
                  </a:ext>
                </a:extLst>
              </a:tr>
              <a:tr h="0">
                <a:tc>
                  <a:txBody>
                    <a:bodyPr/>
                    <a:lstStyle/>
                    <a:p>
                      <a:pPr>
                        <a:lnSpc>
                          <a:spcPct val="107000"/>
                        </a:lnSpc>
                        <a:spcAft>
                          <a:spcPts val="800"/>
                        </a:spcAft>
                      </a:pPr>
                      <a:r>
                        <a:rPr lang="en-GB" sz="1000">
                          <a:effectLst/>
                        </a:rPr>
                        <a:t>29.518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0135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Sending Secondary RAT usage over N14 during N2 handover with AMF change</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0960</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12"/>
                  </a:ext>
                </a:extLst>
              </a:tr>
              <a:tr h="0">
                <a:tc>
                  <a:txBody>
                    <a:bodyPr/>
                    <a:lstStyle/>
                    <a:p>
                      <a:pPr>
                        <a:lnSpc>
                          <a:spcPct val="107000"/>
                        </a:lnSpc>
                        <a:spcAft>
                          <a:spcPts val="800"/>
                        </a:spcAft>
                      </a:pPr>
                      <a:r>
                        <a:rPr lang="en-GB" sz="1000">
                          <a:effectLst/>
                        </a:rPr>
                        <a:t>29.518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0140</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Update EBIAssignment Service Operation to Align with Stage 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23.502 CR 0886</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13"/>
                  </a:ext>
                </a:extLst>
              </a:tr>
              <a:tr h="0">
                <a:tc>
                  <a:txBody>
                    <a:bodyPr/>
                    <a:lstStyle/>
                    <a:p>
                      <a:pPr>
                        <a:lnSpc>
                          <a:spcPct val="107000"/>
                        </a:lnSpc>
                        <a:spcAft>
                          <a:spcPts val="800"/>
                        </a:spcAft>
                      </a:pPr>
                      <a:r>
                        <a:rPr lang="en-GB" sz="1000">
                          <a:effectLst/>
                        </a:rPr>
                        <a:t>29.571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0081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Corrections on Type RouteToLocation</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TS 23.501 CR 0773 TS 23.503 CR 0188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SA2</a:t>
                      </a:r>
                      <a:br>
                        <a:rPr lang="en-GB" sz="1000">
                          <a:effectLst/>
                        </a:rPr>
                      </a:br>
                      <a:r>
                        <a:rPr lang="en-GB" sz="1000">
                          <a:effectLst/>
                        </a:rPr>
                        <a:t>SA2</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14"/>
                  </a:ext>
                </a:extLst>
              </a:tr>
              <a:tr h="0">
                <a:tc>
                  <a:txBody>
                    <a:bodyPr/>
                    <a:lstStyle/>
                    <a:p>
                      <a:pPr>
                        <a:lnSpc>
                          <a:spcPct val="107000"/>
                        </a:lnSpc>
                        <a:spcAft>
                          <a:spcPts val="800"/>
                        </a:spcAft>
                      </a:pPr>
                      <a:r>
                        <a:rPr lang="en-GB" sz="1000">
                          <a:effectLst/>
                        </a:rPr>
                        <a:t>29.503</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0148</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Storage of OpenAPI specification files</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21.900 CR# xxxx</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SA</a:t>
                      </a:r>
                      <a:endParaRPr lang="fr-FR" sz="140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15"/>
                  </a:ext>
                </a:extLst>
              </a:tr>
              <a:tr h="0">
                <a:tc>
                  <a:txBody>
                    <a:bodyPr/>
                    <a:lstStyle/>
                    <a:p>
                      <a:pPr>
                        <a:lnSpc>
                          <a:spcPct val="107000"/>
                        </a:lnSpc>
                        <a:spcAft>
                          <a:spcPts val="800"/>
                        </a:spcAft>
                      </a:pPr>
                      <a:r>
                        <a:rPr lang="en-GB" sz="1000">
                          <a:effectLst/>
                        </a:rPr>
                        <a:t>29.501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0051</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2</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Rel-15</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Storage of OpenAPI specification files</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a:effectLst/>
                        </a:rPr>
                        <a:t>21.900 CR# xxxx</a:t>
                      </a:r>
                      <a:endParaRPr lang="fr-FR" sz="1400">
                        <a:effectLst/>
                        <a:latin typeface="Calibri"/>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000" dirty="0">
                          <a:effectLst/>
                        </a:rPr>
                        <a:t>SA</a:t>
                      </a:r>
                      <a:endParaRPr lang="fr-FR" sz="1400" dirty="0">
                        <a:effectLst/>
                        <a:latin typeface="Calibri"/>
                        <a:ea typeface="Calibri"/>
                        <a:cs typeface="Times New Roman"/>
                      </a:endParaRPr>
                    </a:p>
                  </a:txBody>
                  <a:tcPr marL="68580" marR="68580" marT="0" marB="0">
                    <a:solidFill>
                      <a:schemeClr val="tx2">
                        <a:lumMod val="20000"/>
                        <a:lumOff val="80000"/>
                      </a:schemeClr>
                    </a:solidFill>
                  </a:tcPr>
                </a:tc>
                <a:extLst>
                  <a:ext uri="{0D108BD9-81ED-4DB2-BD59-A6C34878D82A}">
                    <a16:rowId xmlns:a16="http://schemas.microsoft.com/office/drawing/2014/main" xmlns="" val="10016"/>
                  </a:ext>
                </a:extLst>
              </a:tr>
            </a:tbl>
          </a:graphicData>
        </a:graphic>
      </p:graphicFrame>
    </p:spTree>
    <p:extLst>
      <p:ext uri="{BB962C8B-B14F-4D97-AF65-F5344CB8AC3E}">
        <p14:creationId xmlns:p14="http://schemas.microsoft.com/office/powerpoint/2010/main" val="18925544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 sz="3200" kern="1200" spc="-1" dirty="0" smtClean="0">
                <a:solidFill>
                  <a:srgbClr val="FF0000"/>
                </a:solidFill>
                <a:uFill>
                  <a:solidFill>
                    <a:srgbClr val="FFFFFF"/>
                  </a:solidFill>
                </a:uFill>
                <a:latin typeface="Arial"/>
                <a:ea typeface="+mn-ea"/>
                <a:cs typeface="+mn-cs"/>
              </a:rPr>
              <a:t>IETF Issues</a:t>
            </a:r>
            <a:endParaRPr lang="en-US" sz="3200" kern="1200" spc="-1" dirty="0">
              <a:solidFill>
                <a:srgbClr val="FF0000"/>
              </a:solidFill>
              <a:uFill>
                <a:solidFill>
                  <a:srgbClr val="FFFFFF"/>
                </a:solidFill>
              </a:uFill>
              <a:latin typeface="Arial"/>
              <a:ea typeface="+mn-ea"/>
              <a:cs typeface="+mn-cs"/>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23</a:t>
            </a:fld>
            <a:endParaRPr lang="en-US" sz="1400" b="0" strike="noStrike" spc="-1" dirty="0">
              <a:solidFill>
                <a:srgbClr val="000000"/>
              </a:solidFill>
              <a:uFill>
                <a:solidFill>
                  <a:srgbClr val="FFFFFF"/>
                </a:solidFill>
              </a:uFill>
              <a:latin typeface="Times New Roman"/>
            </a:endParaRPr>
          </a:p>
        </p:txBody>
      </p:sp>
      <p:sp>
        <p:nvSpPr>
          <p:cNvPr id="5" name="Rectangle 3"/>
          <p:cNvSpPr txBox="1">
            <a:spLocks/>
          </p:cNvSpPr>
          <p:nvPr/>
        </p:nvSpPr>
        <p:spPr>
          <a:xfrm>
            <a:off x="174625" y="1214422"/>
            <a:ext cx="8969375" cy="5014912"/>
          </a:xfrm>
          <a:prstGeom prst="rect">
            <a:avLst/>
          </a:prstGeom>
        </p:spPr>
        <p:txBody>
          <a:bodyPr/>
          <a:lstStyle/>
          <a:p>
            <a:pPr marL="625475" lvl="1" indent="-623888">
              <a:lnSpc>
                <a:spcPct val="90000"/>
              </a:lnSpc>
              <a:spcBef>
                <a:spcPts val="600"/>
              </a:spcBef>
              <a:buBlip>
                <a:blip r:embed="rId2"/>
              </a:buBlip>
              <a:defRPr/>
            </a:pPr>
            <a:r>
              <a:rPr lang="" altLang="zh-CN" sz="2400" kern="0" dirty="0" smtClean="0">
                <a:solidFill>
                  <a:sysClr val="windowText" lastClr="000000"/>
                </a:solidFill>
                <a:ea typeface="宋体" pitchFamily="2" charset="-122"/>
              </a:rPr>
              <a:t>Port Assignment of CT1 requested MONP (MC related) port still under evaluation of IANA/IESG</a:t>
            </a:r>
          </a:p>
          <a:p>
            <a:pPr marL="1587" lvl="1">
              <a:lnSpc>
                <a:spcPct val="90000"/>
              </a:lnSpc>
              <a:spcBef>
                <a:spcPts val="600"/>
              </a:spcBef>
              <a:defRPr/>
            </a:pPr>
            <a:endParaRPr lang="" altLang="zh-CN" sz="2400" kern="0" dirty="0" smtClean="0">
              <a:solidFill>
                <a:sysClr val="windowText" lastClr="000000"/>
              </a:solidFill>
              <a:ea typeface="宋体" pitchFamily="2" charset="-122"/>
            </a:endParaRPr>
          </a:p>
          <a:p>
            <a:pPr marL="625475" lvl="1" indent="-623888">
              <a:lnSpc>
                <a:spcPct val="90000"/>
              </a:lnSpc>
              <a:spcBef>
                <a:spcPts val="600"/>
              </a:spcBef>
              <a:buBlip>
                <a:blip r:embed="rId2"/>
              </a:buBlip>
              <a:defRPr/>
            </a:pPr>
            <a:r>
              <a:rPr lang="" altLang="zh-CN" sz="2400" kern="0" dirty="0" smtClean="0">
                <a:solidFill>
                  <a:sysClr val="windowText" lastClr="000000"/>
                </a:solidFill>
                <a:ea typeface="宋体" pitchFamily="2" charset="-122"/>
              </a:rPr>
              <a:t>Dendencies/Drafts which became RFC</a:t>
            </a:r>
          </a:p>
          <a:p>
            <a:pPr marL="1200150" lvl="2" indent="-285750">
              <a:spcBef>
                <a:spcPts val="0"/>
              </a:spcBef>
              <a:buFont typeface="Arial" panose="020B0604020202020204" pitchFamily="34" charset="0"/>
              <a:buChar char="•"/>
              <a:defRPr/>
            </a:pPr>
            <a:r>
              <a:rPr lang="" altLang="en-US" sz="2000" dirty="0">
                <a:solidFill>
                  <a:srgbClr val="000000"/>
                </a:solidFill>
                <a:latin typeface="Calibri" panose="020F0502020204030204" pitchFamily="34" charset="0"/>
              </a:rPr>
              <a:t>insipid-logme-marking -&gt; RFC 8497 (ISAT, R14)</a:t>
            </a:r>
          </a:p>
          <a:p>
            <a:pPr marL="1200150" lvl="2" indent="-285750">
              <a:spcBef>
                <a:spcPts val="0"/>
              </a:spcBef>
              <a:buFont typeface="Arial" panose="020B0604020202020204" pitchFamily="34" charset="0"/>
              <a:buChar char="•"/>
              <a:defRPr/>
            </a:pPr>
            <a:r>
              <a:rPr lang="" altLang="en-US" sz="2000" dirty="0">
                <a:solidFill>
                  <a:srgbClr val="000000"/>
                </a:solidFill>
                <a:latin typeface="Calibri" panose="020F0502020204030204" pitchFamily="34" charset="0"/>
              </a:rPr>
              <a:t>originating-cdiv-param -&gt; RFC 8489 (IMSProtoc5, R11</a:t>
            </a:r>
            <a:r>
              <a:rPr lang="" altLang="en-US" sz="2000" dirty="0" smtClean="0">
                <a:solidFill>
                  <a:srgbClr val="000000"/>
                </a:solidFill>
                <a:latin typeface="Calibri" panose="020F0502020204030204" pitchFamily="34" charset="0"/>
              </a:rPr>
              <a:t>)</a:t>
            </a:r>
            <a:endParaRPr lang="" altLang="zh-CN" sz="2000" kern="0" dirty="0" smtClean="0">
              <a:solidFill>
                <a:sysClr val="windowText" lastClr="000000"/>
              </a:solidFill>
              <a:ea typeface="宋体" pitchFamily="2" charset="-122"/>
            </a:endParaRPr>
          </a:p>
          <a:p>
            <a:pPr marL="625475" lvl="1" indent="-623888">
              <a:lnSpc>
                <a:spcPct val="90000"/>
              </a:lnSpc>
              <a:spcBef>
                <a:spcPts val="600"/>
              </a:spcBef>
              <a:buBlip>
                <a:blip r:embed="rId2"/>
              </a:buBlip>
              <a:defRPr/>
            </a:pPr>
            <a:endParaRPr lang="" altLang="zh-CN" sz="2400" kern="0" dirty="0" smtClean="0">
              <a:solidFill>
                <a:sysClr val="windowText" lastClr="000000"/>
              </a:solidFill>
              <a:ea typeface="宋体" pitchFamily="2" charset="-122"/>
            </a:endParaRPr>
          </a:p>
          <a:p>
            <a:pPr marL="625475" lvl="1" indent="-623888">
              <a:lnSpc>
                <a:spcPct val="90000"/>
              </a:lnSpc>
              <a:spcBef>
                <a:spcPts val="600"/>
              </a:spcBef>
              <a:buBlip>
                <a:blip r:embed="rId2"/>
              </a:buBlip>
              <a:defRPr/>
            </a:pPr>
            <a:r>
              <a:rPr lang="" altLang="zh-CN" sz="2400" kern="0" dirty="0" smtClean="0">
                <a:solidFill>
                  <a:sysClr val="windowText" lastClr="000000"/>
                </a:solidFill>
                <a:ea typeface="宋体" pitchFamily="2" charset="-122"/>
              </a:rPr>
              <a:t>New Dependencies</a:t>
            </a:r>
          </a:p>
          <a:p>
            <a:pPr marL="1200150" lvl="2" indent="-285750">
              <a:buFont typeface="Arial" panose="020B0604020202020204" pitchFamily="34" charset="0"/>
              <a:buChar char="•"/>
              <a:defRPr/>
            </a:pPr>
            <a:r>
              <a:rPr lang="de-DE" sz="2000" dirty="0">
                <a:solidFill>
                  <a:srgbClr val="000000"/>
                </a:solidFill>
                <a:latin typeface="Calibri" panose="020F0502020204030204" pitchFamily="34" charset="0"/>
              </a:rPr>
              <a:t>draft-ietf-mptcp-rfc6824bis-12: "TCP Extensions for Multipath Operation with Multiple </a:t>
            </a:r>
            <a:r>
              <a:rPr lang="de-DE" sz="2000" dirty="0" smtClean="0">
                <a:solidFill>
                  <a:srgbClr val="000000"/>
                </a:solidFill>
                <a:latin typeface="Calibri" panose="020F0502020204030204" pitchFamily="34" charset="0"/>
              </a:rPr>
              <a:t>Addresses“</a:t>
            </a:r>
            <a:r>
              <a:rPr lang="" sz="2000" dirty="0" smtClean="0">
                <a:solidFill>
                  <a:srgbClr val="000000"/>
                </a:solidFill>
                <a:latin typeface="Calibri" panose="020F0502020204030204" pitchFamily="34" charset="0"/>
              </a:rPr>
              <a:t> (SA2, ATSSS)</a:t>
            </a:r>
            <a:endParaRPr lang="de-DE" sz="2000" dirty="0">
              <a:solidFill>
                <a:srgbClr val="000000"/>
              </a:solidFill>
              <a:latin typeface="Calibri" panose="020F0502020204030204" pitchFamily="34" charset="0"/>
            </a:endParaRPr>
          </a:p>
          <a:p>
            <a:pPr marL="1200150" lvl="2" indent="-285750">
              <a:buFont typeface="Arial" panose="020B0604020202020204" pitchFamily="34" charset="0"/>
              <a:buChar char="•"/>
              <a:defRPr/>
            </a:pPr>
            <a:r>
              <a:rPr lang="de-DE" sz="2000" dirty="0">
                <a:solidFill>
                  <a:srgbClr val="000000"/>
                </a:solidFill>
                <a:latin typeface="Calibri" panose="020F0502020204030204" pitchFamily="34" charset="0"/>
              </a:rPr>
              <a:t>draft-ietf-tcpm-converters-05: "0-RTT TCP Convert </a:t>
            </a:r>
            <a:r>
              <a:rPr lang="de-DE" sz="2000" dirty="0" smtClean="0">
                <a:solidFill>
                  <a:srgbClr val="000000"/>
                </a:solidFill>
                <a:latin typeface="Calibri" panose="020F0502020204030204" pitchFamily="34" charset="0"/>
              </a:rPr>
              <a:t>Protocol“</a:t>
            </a:r>
            <a:r>
              <a:rPr lang="" sz="2000" dirty="0" smtClean="0">
                <a:solidFill>
                  <a:srgbClr val="000000"/>
                </a:solidFill>
                <a:latin typeface="Calibri" panose="020F0502020204030204" pitchFamily="34" charset="0"/>
              </a:rPr>
              <a:t> (SA2, ATSSS)</a:t>
            </a:r>
            <a:endParaRPr lang="de-DE" sz="2000" dirty="0">
              <a:solidFill>
                <a:srgbClr val="000000"/>
              </a:solidFill>
              <a:latin typeface="Calibri" panose="020F0502020204030204" pitchFamily="34" charset="0"/>
            </a:endParaRPr>
          </a:p>
          <a:p>
            <a:pPr marL="1082675" lvl="2" indent="-623888">
              <a:lnSpc>
                <a:spcPct val="90000"/>
              </a:lnSpc>
              <a:spcBef>
                <a:spcPts val="600"/>
              </a:spcBef>
              <a:buBlip>
                <a:blip r:embed="rId2"/>
              </a:buBlip>
              <a:defRPr/>
            </a:pPr>
            <a:endParaRPr lang="" altLang="zh-CN" sz="2000" kern="0" dirty="0" smtClean="0">
              <a:solidFill>
                <a:sysClr val="windowText" lastClr="000000"/>
              </a:solidFill>
              <a:ea typeface="宋体" pitchFamily="2" charset="-122"/>
            </a:endParaRPr>
          </a:p>
          <a:p>
            <a:pPr marL="625475" lvl="1" indent="-623888">
              <a:lnSpc>
                <a:spcPct val="90000"/>
              </a:lnSpc>
              <a:spcBef>
                <a:spcPts val="600"/>
              </a:spcBef>
              <a:buBlip>
                <a:blip r:embed="rId2"/>
              </a:buBlip>
              <a:defRPr/>
            </a:pPr>
            <a:r>
              <a:rPr lang="" altLang="zh-CN" sz="2000" kern="0" dirty="0" smtClean="0">
                <a:solidFill>
                  <a:sysClr val="windowText" lastClr="000000"/>
                </a:solidFill>
                <a:ea typeface="宋体" pitchFamily="2" charset="-122"/>
              </a:rPr>
              <a:t>9 expired drafts </a:t>
            </a:r>
            <a:r>
              <a:rPr lang="en-US" altLang="zh-CN" sz="2000" kern="0" dirty="0" smtClean="0">
                <a:solidFill>
                  <a:sysClr val="windowText" lastClr="000000"/>
                </a:solidFill>
                <a:ea typeface="宋体" pitchFamily="2" charset="-122"/>
              </a:rPr>
              <a:t>–</a:t>
            </a:r>
            <a:r>
              <a:rPr lang="" altLang="zh-CN" sz="2000" kern="0" dirty="0" smtClean="0">
                <a:solidFill>
                  <a:sysClr val="windowText" lastClr="000000"/>
                </a:solidFill>
                <a:ea typeface="宋体" pitchFamily="2" charset="-122"/>
              </a:rPr>
              <a:t> actions are needed to resolve them, mainly in CT</a:t>
            </a:r>
            <a:endParaRPr lang="en-US" altLang="zh-CN" sz="2000" kern="0" dirty="0">
              <a:solidFill>
                <a:sysClr val="windowText" lastClr="000000"/>
              </a:solidFill>
              <a:ea typeface="宋体" pitchFamily="2" charset="-122"/>
            </a:endParaRPr>
          </a:p>
          <a:p>
            <a:pPr marL="1082675" lvl="2" indent="-623888">
              <a:lnSpc>
                <a:spcPct val="90000"/>
              </a:lnSpc>
              <a:spcBef>
                <a:spcPts val="600"/>
              </a:spcBef>
              <a:buBlip>
                <a:blip r:embed="rId2"/>
              </a:buBlip>
              <a:defRPr/>
            </a:pPr>
            <a:endParaRPr lang="en-US" altLang="zh-CN" sz="2000" kern="0" dirty="0">
              <a:solidFill>
                <a:sysClr val="windowText" lastClr="000000"/>
              </a:solidFill>
              <a:ea typeface="宋体" pitchFamily="2" charset="-122"/>
            </a:endParaRPr>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spTree>
    <p:extLst>
      <p:ext uri="{BB962C8B-B14F-4D97-AF65-F5344CB8AC3E}">
        <p14:creationId xmlns:p14="http://schemas.microsoft.com/office/powerpoint/2010/main" val="3944325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Information to SA</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24</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645847" cy="5014912"/>
          </a:xfrm>
          <a:prstGeom prst="rect">
            <a:avLst/>
          </a:prstGeom>
        </p:spPr>
        <p:txBody>
          <a:bodyPr/>
          <a:lstStyle/>
          <a:p>
            <a:pPr marL="343080" lvl="1" indent="-342720">
              <a:lnSpc>
                <a:spcPct val="90000"/>
              </a:lnSpc>
              <a:buBlip>
                <a:blip r:embed="rId2"/>
              </a:buBlip>
              <a:defRPr/>
            </a:pPr>
            <a:r>
              <a:rPr lang="" altLang="zh-CN" sz="2000" kern="0" dirty="0" smtClean="0">
                <a:solidFill>
                  <a:sysClr val="windowText" lastClr="000000"/>
                </a:solidFill>
                <a:ea typeface="宋体" pitchFamily="2" charset="-122"/>
              </a:rPr>
              <a:t>Release 16 end date for CT agreed to be in March 2020</a:t>
            </a:r>
          </a:p>
          <a:p>
            <a:pPr marL="343080" lvl="1" indent="-342720">
              <a:lnSpc>
                <a:spcPct val="90000"/>
              </a:lnSpc>
              <a:buBlip>
                <a:blip r:embed="rId2"/>
              </a:buBlip>
              <a:defRPr/>
            </a:pPr>
            <a:endParaRPr kumimoji="0" lang="" altLang="zh-CN" sz="2000" b="0" i="0" u="none" strike="noStrike" kern="0" cap="none" spc="0" normalizeH="0" baseline="0" noProof="0" dirty="0">
              <a:ln>
                <a:noFill/>
              </a:ln>
              <a:solidFill>
                <a:sysClr val="windowText" lastClr="000000"/>
              </a:solidFill>
              <a:effectLst/>
              <a:uLnTx/>
              <a:uFillTx/>
              <a:ea typeface="宋体" pitchFamily="2" charset="-122"/>
            </a:endParaRPr>
          </a:p>
          <a:p>
            <a:pPr marL="343080" lvl="1" indent="-342720">
              <a:lnSpc>
                <a:spcPct val="90000"/>
              </a:lnSpc>
              <a:buBlip>
                <a:blip r:embed="rId2"/>
              </a:buBlip>
              <a:defRPr/>
            </a:pPr>
            <a:r>
              <a:rPr kumimoji="0" lang="" altLang="zh-CN" sz="2000" b="0" i="0" u="none" strike="noStrike" kern="0" cap="none" spc="0" normalizeH="0" baseline="0" noProof="0" dirty="0" smtClean="0">
                <a:ln>
                  <a:noFill/>
                </a:ln>
                <a:solidFill>
                  <a:sysClr val="windowText" lastClr="000000"/>
                </a:solidFill>
                <a:effectLst/>
                <a:uLnTx/>
                <a:uFillTx/>
                <a:ea typeface="宋体" pitchFamily="2" charset="-122"/>
              </a:rPr>
              <a:t>Deadlines</a:t>
            </a:r>
            <a:r>
              <a:rPr kumimoji="0" lang="" altLang="zh-CN" sz="2000" b="0" i="0" u="none" strike="noStrike" kern="0" cap="none" spc="0" normalizeH="0" noProof="0" dirty="0" smtClean="0">
                <a:ln>
                  <a:noFill/>
                </a:ln>
                <a:solidFill>
                  <a:sysClr val="windowText" lastClr="000000"/>
                </a:solidFill>
                <a:effectLst/>
                <a:uLnTx/>
                <a:uFillTx/>
                <a:ea typeface="宋体" pitchFamily="2" charset="-122"/>
              </a:rPr>
              <a:t> for Release 16 stage 2, Release 17 timeline: </a:t>
            </a:r>
            <a:br>
              <a:rPr kumimoji="0" lang="" altLang="zh-CN" sz="2000" b="0" i="0" u="none" strike="noStrike" kern="0" cap="none" spc="0" normalizeH="0" noProof="0" dirty="0" smtClean="0">
                <a:ln>
                  <a:noFill/>
                </a:ln>
                <a:solidFill>
                  <a:sysClr val="windowText" lastClr="000000"/>
                </a:solidFill>
                <a:effectLst/>
                <a:uLnTx/>
                <a:uFillTx/>
                <a:ea typeface="宋体" pitchFamily="2" charset="-122"/>
              </a:rPr>
            </a:br>
            <a:r>
              <a:rPr kumimoji="0" lang="" altLang="zh-CN" sz="2000" b="0" i="0" u="none" strike="noStrike" kern="0" cap="none" spc="0" normalizeH="0" noProof="0" dirty="0" smtClean="0">
                <a:ln>
                  <a:noFill/>
                </a:ln>
                <a:solidFill>
                  <a:sysClr val="windowText" lastClr="000000"/>
                </a:solidFill>
                <a:effectLst/>
                <a:uLnTx/>
                <a:uFillTx/>
                <a:ea typeface="宋体" pitchFamily="2" charset="-122"/>
              </a:rPr>
              <a:t>no input from CT</a:t>
            </a:r>
          </a:p>
          <a:p>
            <a:pPr marL="914760" lvl="3">
              <a:lnSpc>
                <a:spcPct val="90000"/>
              </a:lnSpc>
              <a:defRPr/>
            </a:pPr>
            <a:endParaRPr lang="" altLang="zh-CN" sz="2000" kern="0" dirty="0" smtClean="0">
              <a:solidFill>
                <a:sysClr val="windowText" lastClr="000000"/>
              </a:solidFill>
              <a:ea typeface="宋体" pitchFamily="2" charset="-122"/>
            </a:endParaRPr>
          </a:p>
          <a:p>
            <a:pPr marL="343080" lvl="1" indent="-342720">
              <a:lnSpc>
                <a:spcPct val="90000"/>
              </a:lnSpc>
              <a:buBlip>
                <a:blip r:embed="rId2"/>
              </a:buBlip>
              <a:defRPr/>
            </a:pPr>
            <a:r>
              <a:rPr lang="" altLang="zh-CN" sz="2000" kern="0" dirty="0" smtClean="0">
                <a:solidFill>
                  <a:sysClr val="windowText" lastClr="000000"/>
                </a:solidFill>
                <a:ea typeface="宋体" pitchFamily="2" charset="-122"/>
              </a:rPr>
              <a:t>Backwards Incompatible Changes</a:t>
            </a:r>
          </a:p>
          <a:p>
            <a:pPr marL="800280" lvl="2" indent="-342720">
              <a:lnSpc>
                <a:spcPct val="90000"/>
              </a:lnSpc>
              <a:buBlip>
                <a:blip r:embed="rId2"/>
              </a:buBlip>
              <a:defRPr/>
            </a:pPr>
            <a:r>
              <a:rPr lang="en-US" altLang="zh-CN" kern="0" dirty="0" smtClean="0">
                <a:solidFill>
                  <a:sysClr val="windowText" lastClr="000000"/>
                </a:solidFill>
                <a:ea typeface="宋体" pitchFamily="2" charset="-122"/>
              </a:rPr>
              <a:t>A</a:t>
            </a:r>
            <a:r>
              <a:rPr lang="" altLang="zh-CN" kern="0" dirty="0" smtClean="0">
                <a:solidFill>
                  <a:sysClr val="windowText" lastClr="000000"/>
                </a:solidFill>
                <a:ea typeface="宋体" pitchFamily="2" charset="-122"/>
              </a:rPr>
              <a:t>ll CT WG chairs listed related CRs in their reports, the lists are included in this CT report</a:t>
            </a:r>
          </a:p>
          <a:p>
            <a:pPr marL="800280" lvl="2" indent="-342720">
              <a:lnSpc>
                <a:spcPct val="90000"/>
              </a:lnSpc>
              <a:buBlip>
                <a:blip r:embed="rId2"/>
              </a:buBlip>
              <a:defRPr/>
            </a:pPr>
            <a:endParaRPr lang="" altLang="zh-CN" kern="0" dirty="0" smtClean="0">
              <a:solidFill>
                <a:sysClr val="windowText" lastClr="000000"/>
              </a:solidFill>
              <a:ea typeface="宋体" pitchFamily="2" charset="-122"/>
            </a:endParaRPr>
          </a:p>
          <a:p>
            <a:pPr marL="800280" lvl="2" indent="-342720">
              <a:lnSpc>
                <a:spcPct val="90000"/>
              </a:lnSpc>
              <a:buBlip>
                <a:blip r:embed="rId2"/>
              </a:buBlip>
              <a:defRPr/>
            </a:pPr>
            <a:r>
              <a:rPr lang="" altLang="zh-CN" kern="0" dirty="0" smtClean="0">
                <a:solidFill>
                  <a:sysClr val="windowText" lastClr="000000"/>
                </a:solidFill>
                <a:ea typeface="宋体" pitchFamily="2" charset="-122"/>
              </a:rPr>
              <a:t>LS from CT to SA, CT WGs, SA2/3/5 </a:t>
            </a:r>
            <a:r>
              <a:rPr lang="" altLang="zh-CN" kern="0" dirty="0">
                <a:solidFill>
                  <a:sysClr val="windowText" lastClr="000000"/>
                </a:solidFill>
                <a:ea typeface="宋体" pitchFamily="2" charset="-122"/>
              </a:rPr>
              <a:t>(SP-190225, CP-190218</a:t>
            </a:r>
            <a:r>
              <a:rPr lang="" altLang="zh-CN" kern="0" dirty="0" smtClean="0">
                <a:solidFill>
                  <a:sysClr val="windowText" lastClr="000000"/>
                </a:solidFill>
                <a:ea typeface="宋体" pitchFamily="2" charset="-122"/>
              </a:rPr>
              <a:t>)</a:t>
            </a:r>
            <a:endParaRPr lang="" altLang="zh-CN" kern="0" dirty="0" smtClean="0">
              <a:solidFill>
                <a:sysClr val="windowText" lastClr="000000"/>
              </a:solidFill>
              <a:ea typeface="宋体" pitchFamily="2" charset="-122"/>
            </a:endParaRPr>
          </a:p>
          <a:p>
            <a:pPr marL="1257480" lvl="3" indent="-342720">
              <a:lnSpc>
                <a:spcPct val="90000"/>
              </a:lnSpc>
              <a:buBlip>
                <a:blip r:embed="rId2"/>
              </a:buBlip>
              <a:defRPr/>
            </a:pPr>
            <a:r>
              <a:rPr lang="" altLang="zh-CN" kern="0" dirty="0" smtClean="0">
                <a:solidFill>
                  <a:sysClr val="windowText" lastClr="000000"/>
                </a:solidFill>
                <a:ea typeface="宋体" pitchFamily="2" charset="-122"/>
              </a:rPr>
              <a:t>to SA groups: </a:t>
            </a:r>
            <a:r>
              <a:rPr lang="en-GB" dirty="0" smtClean="0"/>
              <a:t>take note of the fact that new late introduced requirements to 5GS Phase1 work may not be considered in the frozen release by CT WGs if the introduced functionality is not backwards compatible.</a:t>
            </a:r>
            <a:endParaRPr lang="" dirty="0" smtClean="0"/>
          </a:p>
          <a:p>
            <a:pPr marL="1257480" lvl="3" indent="-342720">
              <a:lnSpc>
                <a:spcPct val="90000"/>
              </a:lnSpc>
              <a:buBlip>
                <a:blip r:embed="rId2"/>
              </a:buBlip>
              <a:defRPr/>
            </a:pPr>
            <a:r>
              <a:rPr lang="en-GB" dirty="0" smtClean="0"/>
              <a:t>CT </a:t>
            </a:r>
            <a:r>
              <a:rPr lang="en-GB" dirty="0"/>
              <a:t>WGs shall avoid agreeing non-FASMO </a:t>
            </a:r>
            <a:r>
              <a:rPr lang="" dirty="0" smtClean="0"/>
              <a:t>/ non-backwards compatible </a:t>
            </a:r>
            <a:r>
              <a:rPr lang="en-GB" dirty="0" smtClean="0"/>
              <a:t>Rel-15 </a:t>
            </a:r>
            <a:r>
              <a:rPr lang="en-GB" dirty="0"/>
              <a:t>CRs as far as </a:t>
            </a:r>
            <a:r>
              <a:rPr lang="en-GB" dirty="0" smtClean="0"/>
              <a:t>possible</a:t>
            </a:r>
            <a:endParaRPr kumimoji="0" lang="en-US" altLang="zh-CN" b="0" i="0" u="none" strike="noStrike" kern="0" cap="none" spc="0" normalizeH="0" baseline="0" noProof="0" dirty="0">
              <a:ln>
                <a:noFill/>
              </a:ln>
              <a:solidFill>
                <a:sysClr val="windowText" lastClr="000000"/>
              </a:solidFill>
              <a:effectLst/>
              <a:uLnTx/>
              <a:uFillTx/>
              <a:ea typeface="宋体" pitchFamily="2" charset="-122"/>
            </a:endParaRPr>
          </a:p>
        </p:txBody>
      </p:sp>
    </p:spTree>
    <p:extLst>
      <p:ext uri="{BB962C8B-B14F-4D97-AF65-F5344CB8AC3E}">
        <p14:creationId xmlns:p14="http://schemas.microsoft.com/office/powerpoint/2010/main" val="3472987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a:t>
            </a:r>
            <a:r>
              <a:rPr lang="" sz="3200" kern="1200" spc="-1" dirty="0" smtClean="0">
                <a:solidFill>
                  <a:srgbClr val="FF0000"/>
                </a:solidFill>
                <a:uFill>
                  <a:solidFill>
                    <a:srgbClr val="FFFFFF"/>
                  </a:solidFill>
                </a:uFill>
                <a:latin typeface="Arial"/>
                <a:ea typeface="+mn-ea"/>
                <a:cs typeface="+mn-cs"/>
              </a:rPr>
              <a:t>Action </a:t>
            </a:r>
            <a:r>
              <a:rPr lang="en-US" sz="3200" kern="1200" spc="-1" dirty="0" smtClean="0">
                <a:solidFill>
                  <a:srgbClr val="FF0000"/>
                </a:solidFill>
                <a:uFill>
                  <a:solidFill>
                    <a:srgbClr val="FFFFFF"/>
                  </a:solidFill>
                </a:uFill>
                <a:latin typeface="Arial"/>
                <a:ea typeface="+mn-ea"/>
                <a:cs typeface="+mn-cs"/>
              </a:rPr>
              <a:t>to </a:t>
            </a:r>
            <a:r>
              <a:rPr lang="en-US" sz="3200" kern="1200" spc="-1" dirty="0">
                <a:solidFill>
                  <a:srgbClr val="FF0000"/>
                </a:solidFill>
                <a:uFill>
                  <a:solidFill>
                    <a:srgbClr val="FFFFFF"/>
                  </a:solidFill>
                </a:uFill>
                <a:latin typeface="Arial"/>
                <a:ea typeface="+mn-ea"/>
                <a:cs typeface="+mn-cs"/>
              </a:rPr>
              <a:t>SA</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25</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645847" cy="5014912"/>
          </a:xfrm>
          <a:prstGeom prst="rect">
            <a:avLst/>
          </a:prstGeom>
        </p:spPr>
        <p:txBody>
          <a:bodyPr/>
          <a:lstStyle/>
          <a:p>
            <a:pPr marL="625475" lvl="1" indent="-623888">
              <a:lnSpc>
                <a:spcPct val="90000"/>
              </a:lnSpc>
              <a:buBlip>
                <a:blip r:embed="rId2"/>
              </a:buBlip>
              <a:defRPr/>
            </a:pPr>
            <a:endParaRPr lang="en-US" sz="2800" dirty="0"/>
          </a:p>
          <a:p>
            <a:pPr marL="343080" lvl="1" indent="-342720">
              <a:lnSpc>
                <a:spcPct val="90000"/>
              </a:lnSpc>
              <a:buBlip>
                <a:blip r:embed="rId2"/>
              </a:buBlip>
              <a:defRPr/>
            </a:pPr>
            <a:r>
              <a:rPr lang="" sz="2000" dirty="0" smtClean="0"/>
              <a:t>CT decision on “</a:t>
            </a:r>
            <a:r>
              <a:rPr lang="" sz="2000" dirty="0"/>
              <a:t>C</a:t>
            </a:r>
            <a:r>
              <a:rPr lang="en-GB" sz="2000" dirty="0" err="1" smtClean="0"/>
              <a:t>ommon</a:t>
            </a:r>
            <a:r>
              <a:rPr lang="en-GB" sz="2000" dirty="0" smtClean="0"/>
              <a:t> </a:t>
            </a:r>
            <a:r>
              <a:rPr lang="en-GB" sz="2000" dirty="0"/>
              <a:t>tools for </a:t>
            </a:r>
            <a:r>
              <a:rPr lang="en-GB" sz="2000" dirty="0" err="1"/>
              <a:t>OpenAPI</a:t>
            </a:r>
            <a:r>
              <a:rPr lang="en-GB" sz="2000" dirty="0"/>
              <a:t> development and </a:t>
            </a:r>
            <a:r>
              <a:rPr lang="en-GB" sz="2000" dirty="0" smtClean="0"/>
              <a:t>maintenance</a:t>
            </a:r>
            <a:r>
              <a:rPr lang="" sz="2000" dirty="0" smtClean="0"/>
              <a:t>” (CP-190151 / SA-190054):</a:t>
            </a:r>
            <a:r>
              <a:rPr lang="" sz="2000" kern="0" dirty="0" smtClean="0">
                <a:solidFill>
                  <a:sysClr val="windowText" lastClr="000000"/>
                </a:solidFill>
                <a:ea typeface="宋体" pitchFamily="2" charset="-122"/>
              </a:rPr>
              <a:t/>
            </a:r>
            <a:br>
              <a:rPr lang="" sz="2000" kern="0" dirty="0" smtClean="0">
                <a:solidFill>
                  <a:sysClr val="windowText" lastClr="000000"/>
                </a:solidFill>
                <a:ea typeface="宋体" pitchFamily="2" charset="-122"/>
              </a:rPr>
            </a:br>
            <a:endParaRPr lang="" sz="2000" kern="0" dirty="0" smtClean="0">
              <a:solidFill>
                <a:sysClr val="windowText" lastClr="000000"/>
              </a:solidFill>
              <a:ea typeface="宋体" pitchFamily="2" charset="-122"/>
            </a:endParaRPr>
          </a:p>
          <a:p>
            <a:pPr marL="914760" lvl="3">
              <a:lnSpc>
                <a:spcPct val="90000"/>
              </a:lnSpc>
              <a:defRPr/>
            </a:pPr>
            <a:r>
              <a:rPr lang="en-US" sz="2000" i="1" dirty="0" smtClean="0"/>
              <a:t>All </a:t>
            </a:r>
            <a:r>
              <a:rPr lang="en-US" sz="2000" i="1" dirty="0"/>
              <a:t>CT and SA groups defining APIs are strongly encouraged to use of the ETSI Forge tool in the next 6 months to gain experience and from that a related process and workflow can be defined</a:t>
            </a:r>
            <a:r>
              <a:rPr lang="en-US" sz="2000" i="1" dirty="0" smtClean="0"/>
              <a:t>.</a:t>
            </a:r>
            <a:endParaRPr lang="" sz="2000" i="1" dirty="0" smtClean="0"/>
          </a:p>
          <a:p>
            <a:pPr marL="914760" lvl="3">
              <a:lnSpc>
                <a:spcPct val="90000"/>
              </a:lnSpc>
              <a:defRPr/>
            </a:pPr>
            <a:endParaRPr lang="" altLang="zh-CN" sz="2000" kern="0" dirty="0" smtClean="0">
              <a:solidFill>
                <a:sysClr val="windowText" lastClr="000000"/>
              </a:solidFill>
              <a:ea typeface="宋体" pitchFamily="2" charset="-122"/>
            </a:endParaRPr>
          </a:p>
          <a:p>
            <a:pPr marL="343080" lvl="1" indent="-342720">
              <a:lnSpc>
                <a:spcPct val="90000"/>
              </a:lnSpc>
              <a:buBlip>
                <a:blip r:embed="rId2"/>
              </a:buBlip>
              <a:defRPr/>
            </a:pPr>
            <a:r>
              <a:rPr lang="" altLang="zh-CN" sz="2000" kern="0" noProof="0" dirty="0" smtClean="0">
                <a:solidFill>
                  <a:sysClr val="windowText" lastClr="000000"/>
                </a:solidFill>
                <a:ea typeface="宋体" pitchFamily="2" charset="-122"/>
              </a:rPr>
              <a:t>CT decision on “</a:t>
            </a:r>
            <a:r>
              <a:rPr lang="en-GB" sz="2000" dirty="0"/>
              <a:t>Update of procedures relating to the storage of </a:t>
            </a:r>
            <a:r>
              <a:rPr lang="en-GB" sz="2000" dirty="0" err="1"/>
              <a:t>OpenAPI</a:t>
            </a:r>
            <a:r>
              <a:rPr lang="en-GB" sz="2000" dirty="0"/>
              <a:t> specification </a:t>
            </a:r>
            <a:r>
              <a:rPr lang="en-GB" sz="2000" dirty="0" smtClean="0"/>
              <a:t>documents</a:t>
            </a:r>
            <a:r>
              <a:rPr lang="" sz="2000" dirty="0" smtClean="0"/>
              <a:t>” (CP-190173 / SA-190021):</a:t>
            </a:r>
          </a:p>
          <a:p>
            <a:pPr marL="343080" lvl="1" indent="-342720">
              <a:lnSpc>
                <a:spcPct val="90000"/>
              </a:lnSpc>
              <a:buBlip>
                <a:blip r:embed="rId2"/>
              </a:buBlip>
              <a:defRPr/>
            </a:pPr>
            <a:endParaRPr lang="en-US" altLang="zh-CN" sz="2000" kern="0" dirty="0">
              <a:solidFill>
                <a:sysClr val="windowText" lastClr="000000"/>
              </a:solidFill>
              <a:ea typeface="宋体" pitchFamily="2" charset="-122"/>
            </a:endParaRPr>
          </a:p>
          <a:p>
            <a:pPr marL="1029240" lvl="4">
              <a:lnSpc>
                <a:spcPct val="90000"/>
              </a:lnSpc>
              <a:defRPr/>
            </a:pPr>
            <a:r>
              <a:rPr lang="" altLang="zh-CN" sz="2000" i="1" dirty="0" smtClean="0"/>
              <a:t>CT </a:t>
            </a:r>
            <a:r>
              <a:rPr lang="en-US" altLang="zh-CN" sz="2000" i="1" dirty="0" smtClean="0"/>
              <a:t>Endorsed </a:t>
            </a:r>
            <a:r>
              <a:rPr lang="en-US" altLang="zh-CN" sz="2000" i="1" dirty="0"/>
              <a:t>to have </a:t>
            </a:r>
            <a:r>
              <a:rPr lang="en-US" altLang="zh-CN" sz="2000" i="1" dirty="0" smtClean="0"/>
              <a:t>a </a:t>
            </a:r>
            <a:r>
              <a:rPr lang="en-US" altLang="zh-CN" sz="2000" i="1" dirty="0"/>
              <a:t>process </a:t>
            </a:r>
            <a:r>
              <a:rPr lang="" altLang="zh-CN" sz="2000" i="1" dirty="0" smtClean="0"/>
              <a:t>as </a:t>
            </a:r>
            <a:r>
              <a:rPr lang="en-US" altLang="zh-CN" sz="2000" i="1" dirty="0" smtClean="0"/>
              <a:t>described </a:t>
            </a:r>
            <a:r>
              <a:rPr lang="en-US" altLang="zh-CN" sz="2000" i="1" dirty="0"/>
              <a:t>in 21.900 </a:t>
            </a:r>
            <a:r>
              <a:rPr lang="" altLang="zh-CN" sz="2000" i="1" dirty="0" smtClean="0"/>
              <a:t>in place </a:t>
            </a:r>
            <a:r>
              <a:rPr lang="en-US" altLang="zh-CN" sz="2000" i="1" dirty="0" smtClean="0"/>
              <a:t>and </a:t>
            </a:r>
            <a:r>
              <a:rPr lang="en-US" altLang="zh-CN" sz="2000" i="1" dirty="0"/>
              <a:t>to go with the </a:t>
            </a:r>
            <a:r>
              <a:rPr lang="" altLang="zh-CN" sz="2000" i="1" dirty="0" smtClean="0"/>
              <a:t>procedures </a:t>
            </a:r>
            <a:r>
              <a:rPr lang="en-US" altLang="zh-CN" sz="2000" i="1" dirty="0" smtClean="0"/>
              <a:t>basically </a:t>
            </a:r>
            <a:r>
              <a:rPr lang="en-US" altLang="zh-CN" sz="2000" i="1" dirty="0"/>
              <a:t>as described here and that such process should be applicable to all SA groups as well.</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Acknowledgements</a:t>
            </a:r>
            <a:endParaRPr lang="en-US" sz="1000" b="0" strike="noStrike" spc="-1" dirty="0">
              <a:solidFill>
                <a:srgbClr val="000000"/>
              </a:solidFill>
              <a:uFill>
                <a:solidFill>
                  <a:srgbClr val="FFFFFF"/>
                </a:solidFill>
              </a:uFill>
              <a:latin typeface="Arial"/>
            </a:endParaRPr>
          </a:p>
        </p:txBody>
      </p:sp>
      <p:sp>
        <p:nvSpPr>
          <p:cNvPr id="276"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7"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8"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9"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0"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26</a:t>
            </a:fld>
            <a:endParaRPr lang="en-US" sz="1400" b="0" strike="noStrike" spc="-1" dirty="0">
              <a:solidFill>
                <a:srgbClr val="000000"/>
              </a:solidFill>
              <a:uFill>
                <a:solidFill>
                  <a:srgbClr val="FFFFFF"/>
                </a:solidFill>
              </a:uFill>
              <a:latin typeface="Times New Roman"/>
            </a:endParaRPr>
          </a:p>
        </p:txBody>
      </p:sp>
      <p:sp>
        <p:nvSpPr>
          <p:cNvPr id="10" name="Rectangle 3"/>
          <p:cNvSpPr txBox="1">
            <a:spLocks noChangeArrowheads="1"/>
          </p:cNvSpPr>
          <p:nvPr/>
        </p:nvSpPr>
        <p:spPr bwMode="auto">
          <a:xfrm>
            <a:off x="285720" y="1142984"/>
            <a:ext cx="8609012" cy="5473700"/>
          </a:xfrm>
          <a:prstGeom prst="rect">
            <a:avLst/>
          </a:prstGeom>
          <a:noFill/>
          <a:ln w="12700">
            <a:noFill/>
            <a:miter lim="800000"/>
            <a:headEnd/>
            <a:tailEnd/>
          </a:ln>
          <a:effectLst/>
        </p:spPr>
        <p:txBody>
          <a:bodyPr lIns="90488" tIns="44450" rIns="90488" bIns="44450"/>
          <a:lstStyle/>
          <a:p>
            <a:pPr marL="800280" lvl="1" indent="-342720">
              <a:lnSpc>
                <a:spcPct val="90000"/>
              </a:lnSpc>
              <a:spcBef>
                <a:spcPct val="20000"/>
              </a:spcBef>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Thanks to CT vice chairs, CT WG chairs and vice chairs and </a:t>
            </a:r>
            <a:r>
              <a:rPr lang="en-GB" altLang="ja-JP" sz="1600" spc="-1" dirty="0" err="1">
                <a:solidFill>
                  <a:srgbClr val="000000"/>
                </a:solidFill>
                <a:uFill>
                  <a:solidFill>
                    <a:srgbClr val="FFFFFF"/>
                  </a:solidFill>
                </a:uFill>
                <a:latin typeface="Arial"/>
              </a:rPr>
              <a:t>rapporteurs</a:t>
            </a:r>
            <a:r>
              <a:rPr lang="en-GB" altLang="ja-JP" sz="1600" spc="-1" dirty="0">
                <a:solidFill>
                  <a:srgbClr val="000000"/>
                </a:solidFill>
                <a:uFill>
                  <a:solidFill>
                    <a:srgbClr val="FFFFFF"/>
                  </a:solidFill>
                </a:uFill>
                <a:latin typeface="Arial"/>
              </a:rPr>
              <a:t> for excellent coordination of and work. </a:t>
            </a: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Thanks to the hosts of the CT WGs meetings and the CT Plenary meeting for providing very good services that guaranteed smooth progress of the meetings.</a:t>
            </a: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Thanks to the delegates in CT WGs and CT for achieving all deadlines as promised and delivering an enormous amount of CRs and input papers.</a:t>
            </a: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endParaRPr>
          </a:p>
          <a:p>
            <a:pPr marL="343080" indent="-342720">
              <a:lnSpc>
                <a:spcPct val="90000"/>
              </a:lnSpc>
              <a:spcBef>
                <a:spcPct val="20000"/>
              </a:spcBef>
              <a:buBlip>
                <a:blip r:embed="rId2"/>
              </a:buBlip>
            </a:pPr>
            <a:r>
              <a:rPr lang="" altLang="ja-JP" sz="1600" spc="-1" dirty="0" smtClean="0">
                <a:solidFill>
                  <a:srgbClr val="000000"/>
                </a:solidFill>
                <a:uFill>
                  <a:solidFill>
                    <a:srgbClr val="FFFFFF"/>
                  </a:solidFill>
                </a:uFill>
                <a:latin typeface="Arial"/>
              </a:rPr>
              <a:t>The outgoinc CT Chairman Georg Mayer thanked all CT WG and CT Plenary delegates and the CT leadership for the work they did and the support they gave to him during the 4 years of his chairmanship. </a:t>
            </a:r>
            <a:r>
              <a:rPr lang="" altLang="ja-JP" sz="1600" spc="-1" dirty="0" smtClean="0">
                <a:solidFill>
                  <a:srgbClr val="000000"/>
                </a:solidFill>
                <a:uFill>
                  <a:solidFill>
                    <a:srgbClr val="FFFFFF"/>
                  </a:solidFill>
                </a:uFill>
                <a:latin typeface="Arial"/>
              </a:rPr>
              <a:t>He welcomed the new leadership and whished CT a successful future. He encoured all participants to keep up the good work and to continue the process of welcoming and integrating new work and new members into CT and 3GPP as a whole. </a:t>
            </a:r>
            <a:endParaRPr lang="en-GB" altLang="ja-JP" sz="1600" spc="-1" dirty="0">
              <a:solidFill>
                <a:srgbClr val="000000"/>
              </a:solidFill>
              <a:uFill>
                <a:solidFill>
                  <a:srgbClr val="FFFFFF"/>
                </a:solidFill>
              </a:uFill>
              <a:latin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27</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625475" lvl="1" indent="-623888">
              <a:lnSpc>
                <a:spcPct val="90000"/>
              </a:lnSpc>
              <a:buBlip>
                <a:blip r:embed="rId2"/>
              </a:buBlip>
              <a:defRPr/>
            </a:pPr>
            <a:endParaRPr lang="en-US" sz="2800" dirty="0"/>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07173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28</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625475" lvl="1" indent="-623888">
              <a:lnSpc>
                <a:spcPct val="90000"/>
              </a:lnSpc>
              <a:buBlip>
                <a:blip r:embed="rId2"/>
              </a:buBlip>
              <a:defRPr/>
            </a:pPr>
            <a:endParaRPr lang="en-US" sz="2800" dirty="0"/>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2347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29</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625475" lvl="1" indent="-623888">
              <a:lnSpc>
                <a:spcPct val="90000"/>
              </a:lnSpc>
              <a:buBlip>
                <a:blip r:embed="rId2"/>
              </a:buBlip>
              <a:defRPr/>
            </a:pPr>
            <a:endParaRPr lang="en-US" sz="2800" dirty="0"/>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69670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TSG CT Elections</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625475" lvl="1" indent="-623888">
              <a:lnSpc>
                <a:spcPct val="90000"/>
              </a:lnSpc>
              <a:buBlip>
                <a:blip r:embed="rId2"/>
              </a:buBlip>
              <a:defRPr/>
            </a:pPr>
            <a:endParaRPr lang="en-US" sz="2800" dirty="0"/>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sp>
        <p:nvSpPr>
          <p:cNvPr id="2" name="Rectangle 1">
            <a:extLst>
              <a:ext uri="{FF2B5EF4-FFF2-40B4-BE49-F238E27FC236}">
                <a16:creationId xmlns:a16="http://schemas.microsoft.com/office/drawing/2014/main" xmlns="" id="{CC9EC7BE-0220-439D-89FC-48D702F6546C}"/>
              </a:ext>
            </a:extLst>
          </p:cNvPr>
          <p:cNvSpPr/>
          <p:nvPr/>
        </p:nvSpPr>
        <p:spPr>
          <a:xfrm>
            <a:off x="457200" y="1948594"/>
            <a:ext cx="8101080" cy="2960811"/>
          </a:xfrm>
          <a:prstGeom prst="rect">
            <a:avLst/>
          </a:prstGeom>
        </p:spPr>
        <p:txBody>
          <a:bodyPr wrap="square">
            <a:spAutoFit/>
          </a:bodyPr>
          <a:lstStyle/>
          <a:p>
            <a:pPr marL="343080" indent="-342720">
              <a:lnSpc>
                <a:spcPct val="90000"/>
              </a:lnSpc>
              <a:buBlip>
                <a:blip r:embed="rId2"/>
              </a:buBlip>
            </a:pPr>
            <a:r>
              <a:rPr lang="en-US" sz="2400" spc="-1" dirty="0">
                <a:solidFill>
                  <a:srgbClr val="000000"/>
                </a:solidFill>
                <a:uFill>
                  <a:solidFill>
                    <a:srgbClr val="FFFFFF"/>
                  </a:solidFill>
                </a:uFill>
              </a:rPr>
              <a:t>TSG CT Chairman 03/2019 – 03/2021</a:t>
            </a:r>
            <a:endParaRPr lang="en-US" sz="2800"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rPr>
              <a:t>Mr. Lionel </a:t>
            </a:r>
            <a:r>
              <a:rPr lang="en-US" sz="2000" spc="-1" dirty="0" err="1">
                <a:solidFill>
                  <a:srgbClr val="000000"/>
                </a:solidFill>
                <a:uFill>
                  <a:solidFill>
                    <a:srgbClr val="FFFFFF"/>
                  </a:solidFill>
                </a:uFill>
              </a:rPr>
              <a:t>Morand</a:t>
            </a:r>
            <a:r>
              <a:rPr lang="en-US" sz="2000" spc="-1" dirty="0">
                <a:solidFill>
                  <a:srgbClr val="000000"/>
                </a:solidFill>
                <a:uFill>
                  <a:solidFill>
                    <a:srgbClr val="FFFFFF"/>
                  </a:solidFill>
                </a:uFill>
              </a:rPr>
              <a:t> (Orange/ETSI)</a:t>
            </a:r>
            <a:endParaRPr lang="en-US" sz="2000" spc="-1" dirty="0">
              <a:solidFill>
                <a:srgbClr val="000000"/>
              </a:solidFill>
              <a:uFill>
                <a:solidFill>
                  <a:srgbClr val="FFFFFF"/>
                </a:solidFill>
              </a:uFill>
              <a:latin typeface="Calibri"/>
            </a:endParaRPr>
          </a:p>
          <a:p>
            <a:endParaRPr lang="en-US" sz="2800" spc="-1" dirty="0">
              <a:solidFill>
                <a:srgbClr val="000000"/>
              </a:solidFill>
              <a:uFill>
                <a:solidFill>
                  <a:srgbClr val="FFFFFF"/>
                </a:solidFill>
              </a:uFill>
              <a:latin typeface="Calibri"/>
            </a:endParaRPr>
          </a:p>
          <a:p>
            <a:pPr marL="343080" indent="-342720">
              <a:lnSpc>
                <a:spcPct val="90000"/>
              </a:lnSpc>
              <a:buBlip>
                <a:blip r:embed="rId2"/>
              </a:buBlip>
            </a:pPr>
            <a:r>
              <a:rPr lang="en-US" sz="2400" spc="-1" dirty="0">
                <a:solidFill>
                  <a:srgbClr val="000000"/>
                </a:solidFill>
                <a:uFill>
                  <a:solidFill>
                    <a:srgbClr val="FFFFFF"/>
                  </a:solidFill>
                </a:uFill>
              </a:rPr>
              <a:t> TSG CT Vice Chairman 03/2019 – 03/2021</a:t>
            </a:r>
            <a:endParaRPr lang="en-US" sz="2800"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Calibri"/>
              </a:rPr>
              <a:t>Mr. Behrouz Aghili (</a:t>
            </a:r>
            <a:r>
              <a:rPr lang="en-GB" dirty="0"/>
              <a:t>InterDigital Communications / ATIS)</a:t>
            </a:r>
          </a:p>
          <a:p>
            <a:pPr marL="743040" lvl="1" indent="-285480">
              <a:lnSpc>
                <a:spcPct val="90000"/>
              </a:lnSpc>
              <a:buClr>
                <a:srgbClr val="C00000"/>
              </a:buClr>
              <a:buFont typeface="Arial"/>
              <a:buChar char="•"/>
            </a:pPr>
            <a:r>
              <a:rPr lang="en-GB" sz="2000" spc="-1" dirty="0">
                <a:solidFill>
                  <a:srgbClr val="000000"/>
                </a:solidFill>
                <a:uFill>
                  <a:solidFill>
                    <a:srgbClr val="FFFFFF"/>
                  </a:solidFill>
                </a:uFill>
                <a:latin typeface="Calibri"/>
              </a:rPr>
              <a:t>Mr. Johannes Achter (</a:t>
            </a:r>
            <a:r>
              <a:rPr lang="en-GB" dirty="0"/>
              <a:t>Deutsche Telekom AG / ETSI)</a:t>
            </a:r>
          </a:p>
          <a:p>
            <a:pPr marL="743040" lvl="1" indent="-285480">
              <a:lnSpc>
                <a:spcPct val="90000"/>
              </a:lnSpc>
              <a:buClr>
                <a:srgbClr val="C00000"/>
              </a:buClr>
              <a:buFont typeface="Arial"/>
              <a:buChar char="•"/>
            </a:pPr>
            <a:r>
              <a:rPr lang="en-GB" sz="2000" spc="-1" dirty="0" err="1">
                <a:solidFill>
                  <a:srgbClr val="0070C0"/>
                </a:solidFill>
                <a:uFill>
                  <a:solidFill>
                    <a:srgbClr val="FFFFFF"/>
                  </a:solidFill>
                </a:uFill>
                <a:latin typeface="Calibri"/>
              </a:rPr>
              <a:t>Dr.</a:t>
            </a:r>
            <a:r>
              <a:rPr lang="en-GB" sz="2000" spc="-1" dirty="0">
                <a:solidFill>
                  <a:srgbClr val="0070C0"/>
                </a:solidFill>
                <a:uFill>
                  <a:solidFill>
                    <a:srgbClr val="FFFFFF"/>
                  </a:solidFill>
                </a:uFill>
                <a:latin typeface="Calibri"/>
              </a:rPr>
              <a:t> Ming Ai (</a:t>
            </a:r>
            <a:r>
              <a:rPr lang="en-GB" dirty="0">
                <a:solidFill>
                  <a:srgbClr val="0070C0"/>
                </a:solidFill>
              </a:rPr>
              <a:t>CATT / CCSA)</a:t>
            </a:r>
            <a:endParaRPr lang="en-US" sz="2000" spc="-1" dirty="0">
              <a:solidFill>
                <a:srgbClr val="0070C0"/>
              </a:solidFill>
              <a:uFill>
                <a:solidFill>
                  <a:srgbClr val="FFFFFF"/>
                </a:solidFill>
              </a:uFill>
              <a:latin typeface="Calibri"/>
            </a:endParaRPr>
          </a:p>
          <a:p>
            <a:pPr marL="457560" lvl="1">
              <a:lnSpc>
                <a:spcPct val="90000"/>
              </a:lnSpc>
              <a:buClr>
                <a:srgbClr val="C00000"/>
              </a:buClr>
            </a:pPr>
            <a:endParaRPr lang="en-US" sz="2800" spc="-1" dirty="0">
              <a:solidFill>
                <a:srgbClr val="000000"/>
              </a:solidFill>
              <a:uFill>
                <a:solidFill>
                  <a:srgbClr val="FFFFFF"/>
                </a:solidFill>
              </a:uFill>
              <a:latin typeface="Calibri"/>
            </a:endParaRPr>
          </a:p>
          <a:p>
            <a:pPr marL="360">
              <a:lnSpc>
                <a:spcPct val="90000"/>
              </a:lnSpc>
            </a:pPr>
            <a:endParaRPr lang="en-US" sz="2000" spc="-1" dirty="0">
              <a:solidFill>
                <a:srgbClr val="000000"/>
              </a:solidFill>
              <a:uFill>
                <a:solidFill>
                  <a:srgbClr val="FFFFFF"/>
                </a:solidFill>
              </a:uFill>
              <a:latin typeface="Calibri"/>
            </a:endParaRPr>
          </a:p>
        </p:txBody>
      </p:sp>
    </p:spTree>
    <p:extLst>
      <p:ext uri="{BB962C8B-B14F-4D97-AF65-F5344CB8AC3E}">
        <p14:creationId xmlns:p14="http://schemas.microsoft.com/office/powerpoint/2010/main" val="16044505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a:solidFill>
                  <a:srgbClr val="000000"/>
                </a:solidFill>
                <a:uFill>
                  <a:solidFill>
                    <a:srgbClr val="FFFFFF"/>
                  </a:solidFill>
                </a:uFill>
                <a:latin typeface="Arial"/>
                <a:ea typeface="MS PGothic"/>
              </a:rPr>
              <a:t>Georg Mayer </a:t>
            </a:r>
            <a:r>
              <a:rPr lang="en-US" sz="1400" b="0" strike="noStrike" spc="-1">
                <a:solidFill>
                  <a:srgbClr val="000000"/>
                </a:solidFill>
                <a:uFill>
                  <a:solidFill>
                    <a:srgbClr val="FFFFFF"/>
                  </a:solidFill>
                </a:uFill>
                <a:latin typeface="Arial"/>
                <a:ea typeface="MS PGothic"/>
              </a:rPr>
              <a:t>3GPP TSG CT chairman</a:t>
            </a:r>
            <a:endParaRPr lang="en-US" sz="1800" b="0" strike="noStrike" spc="-1">
              <a:solidFill>
                <a:srgbClr val="000000"/>
              </a:solidFill>
              <a:uFill>
                <a:solidFill>
                  <a:srgbClr val="FFFFFF"/>
                </a:solidFill>
              </a:uFill>
              <a:latin typeface="Arial"/>
            </a:endParaRPr>
          </a:p>
          <a:p>
            <a:pPr algn="ctr">
              <a:lnSpc>
                <a:spcPct val="100000"/>
              </a:lnSpc>
            </a:pPr>
            <a:r>
              <a:rPr lang="en-US" sz="1400" b="0" strike="noStrike" spc="-1">
                <a:solidFill>
                  <a:srgbClr val="7F7F7F"/>
                </a:solidFill>
                <a:uFill>
                  <a:solidFill>
                    <a:srgbClr val="FFFFFF"/>
                  </a:solidFill>
                </a:uFill>
                <a:latin typeface="Arial"/>
                <a:ea typeface="MS PGothic"/>
              </a:rPr>
              <a:t>+43 (699) 1900 5758 georg.mayer.huawei@gmx.com</a:t>
            </a:r>
            <a:endParaRPr lang="en-US" sz="1800" b="0" strike="noStrike" spc="-1">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30</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457200" y="274680"/>
            <a:ext cx="683388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a:solidFill>
                  <a:srgbClr val="FF0000"/>
                </a:solidFill>
                <a:uFill>
                  <a:solidFill>
                    <a:srgbClr val="FFFFFF"/>
                  </a:solidFill>
                </a:uFill>
                <a:latin typeface="Arial"/>
              </a:rPr>
              <a:t>TSG CT#</a:t>
            </a:r>
            <a:r>
              <a:rPr lang="en-US" sz="3200" spc="-1" dirty="0">
                <a:solidFill>
                  <a:srgbClr val="FF0000"/>
                </a:solidFill>
                <a:uFill>
                  <a:solidFill>
                    <a:srgbClr val="FFFFFF"/>
                  </a:solidFill>
                </a:uFill>
                <a:latin typeface="Arial"/>
              </a:rPr>
              <a:t>83</a:t>
            </a:r>
            <a:r>
              <a:rPr lang="en-US" sz="3200" b="0" strike="noStrike" spc="-1" dirty="0">
                <a:solidFill>
                  <a:srgbClr val="FF0000"/>
                </a:solidFill>
                <a:uFill>
                  <a:solidFill>
                    <a:srgbClr val="FFFFFF"/>
                  </a:solidFill>
                </a:uFill>
                <a:latin typeface="Arial"/>
              </a:rPr>
              <a:t> Statistics</a:t>
            </a:r>
          </a:p>
        </p:txBody>
      </p:sp>
      <p:sp>
        <p:nvSpPr>
          <p:cNvPr id="162" name="CustomShape 2"/>
          <p:cNvSpPr/>
          <p:nvPr/>
        </p:nvSpPr>
        <p:spPr>
          <a:xfrm>
            <a:off x="221580" y="1417320"/>
            <a:ext cx="8534160" cy="562192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buBlip>
                <a:blip r:embed="rId2"/>
              </a:buBlip>
            </a:pPr>
            <a:r>
              <a:rPr lang="en-US" sz="2800" b="0" strike="noStrike" spc="-1" dirty="0">
                <a:solidFill>
                  <a:srgbClr val="000000"/>
                </a:solidFill>
                <a:uFill>
                  <a:solidFill>
                    <a:srgbClr val="FFFFFF"/>
                  </a:solidFill>
                </a:uFill>
                <a:latin typeface="Arial"/>
              </a:rPr>
              <a:t> TSG CT #</a:t>
            </a:r>
            <a:r>
              <a:rPr lang="en-US" sz="2800" spc="-1" dirty="0">
                <a:solidFill>
                  <a:srgbClr val="000000"/>
                </a:solidFill>
                <a:uFill>
                  <a:solidFill>
                    <a:srgbClr val="FFFFFF"/>
                  </a:solidFill>
                </a:uFill>
                <a:latin typeface="Arial"/>
                <a:ea typeface="MS PGothic"/>
              </a:rPr>
              <a:t>83</a:t>
            </a:r>
            <a:r>
              <a:rPr lang="en-US" sz="2800" b="0" strike="noStrike" spc="-1" dirty="0">
                <a:solidFill>
                  <a:srgbClr val="000000"/>
                </a:solidFill>
                <a:uFill>
                  <a:solidFill>
                    <a:srgbClr val="FFFFFF"/>
                  </a:solidFill>
                </a:uFill>
                <a:latin typeface="Arial"/>
                <a:ea typeface="MS PGothic"/>
              </a:rPr>
              <a:t> statistics: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712</a:t>
            </a:r>
            <a:r>
              <a:rPr lang="en-US" sz="2400" b="0" strike="noStrike" spc="-1" dirty="0">
                <a:solidFill>
                  <a:srgbClr val="000000"/>
                </a:solidFill>
                <a:uFill>
                  <a:solidFill>
                    <a:srgbClr val="FFFFFF"/>
                  </a:solidFill>
                </a:uFill>
                <a:latin typeface="Arial"/>
                <a:ea typeface="MS PGothic"/>
              </a:rPr>
              <a:t> Change Requests approved (including Cat “A”)</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345</a:t>
            </a:r>
            <a:r>
              <a:rPr lang="en-US" sz="1600" b="0" strike="noStrike" spc="-1" dirty="0">
                <a:solidFill>
                  <a:srgbClr val="000000"/>
                </a:solidFill>
                <a:uFill>
                  <a:solidFill>
                    <a:srgbClr val="FFFFFF"/>
                  </a:solidFill>
                </a:uFill>
                <a:latin typeface="Arial"/>
                <a:ea typeface="MS PGothic"/>
              </a:rPr>
              <a:t> from WG1</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143 from WG3</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202</a:t>
            </a:r>
            <a:r>
              <a:rPr lang="en-US" sz="1600" b="0" strike="noStrike" spc="-1" dirty="0">
                <a:solidFill>
                  <a:srgbClr val="000000"/>
                </a:solidFill>
                <a:uFill>
                  <a:solidFill>
                    <a:srgbClr val="FFFFFF"/>
                  </a:solidFill>
                </a:uFill>
                <a:latin typeface="Arial"/>
                <a:ea typeface="MS PGothic"/>
              </a:rPr>
              <a:t> from WG4</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22</a:t>
            </a:r>
            <a:r>
              <a:rPr lang="en-US" sz="1600" b="0" strike="noStrike" spc="-1" dirty="0">
                <a:solidFill>
                  <a:srgbClr val="000000"/>
                </a:solidFill>
                <a:uFill>
                  <a:solidFill>
                    <a:srgbClr val="FFFFFF"/>
                  </a:solidFill>
                </a:uFill>
                <a:latin typeface="Arial"/>
                <a:ea typeface="MS PGothic"/>
              </a:rPr>
              <a:t> from WG6</a:t>
            </a:r>
            <a:r>
              <a:rPr lang="en-US" sz="12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ea typeface="MS PGothic"/>
              </a:rPr>
              <a:t>Rel-16 Work Items / Study Items approved</a:t>
            </a:r>
            <a:endParaRPr lang="en-US" spc="-1" dirty="0">
              <a:solidFill>
                <a:srgbClr val="000000"/>
              </a:solidFill>
              <a:uFill>
                <a:solidFill>
                  <a:srgbClr val="FFFFFF"/>
                </a:solidFill>
              </a:uFil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ea typeface="MS PGothic"/>
              </a:rPr>
              <a:t>13 new -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ea typeface="MS PGothic"/>
              </a:rPr>
              <a:t>3 revised- Work Items / Study items</a:t>
            </a:r>
          </a:p>
          <a:p>
            <a:pPr marL="914760" lvl="2">
              <a:lnSpc>
                <a:spcPct val="90000"/>
              </a:lnSpc>
              <a:buClr>
                <a:srgbClr val="000000"/>
              </a:buClr>
            </a:pPr>
            <a:endParaRPr lang="en-US" sz="1600" spc="-1" dirty="0">
              <a:solidFill>
                <a:srgbClr val="000000"/>
              </a:solidFill>
              <a:uFill>
                <a:solidFill>
                  <a:srgbClr val="FFFFFF"/>
                </a:solidFill>
              </a:uFill>
              <a:ea typeface="MS PGothic"/>
            </a:endParaRPr>
          </a:p>
          <a:p>
            <a:pPr marL="1143000" lvl="2" indent="-228240">
              <a:lnSpc>
                <a:spcPct val="90000"/>
              </a:lnSpc>
              <a:buClr>
                <a:srgbClr val="000000"/>
              </a:buClr>
              <a:buFont typeface="Arial"/>
              <a:buChar char="•"/>
            </a:pPr>
            <a:endParaRPr lang="en-US" sz="1600" spc="-1" dirty="0">
              <a:solidFill>
                <a:srgbClr val="000000"/>
              </a:solidFill>
              <a:uFill>
                <a:solidFill>
                  <a:srgbClr val="FFFFFF"/>
                </a:solidFill>
              </a:uFill>
              <a:latin typeface="Arial"/>
              <a:ea typeface="MS PGothic"/>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200</a:t>
            </a:r>
            <a:r>
              <a:rPr lang="en-US" sz="2400" b="0" strike="noStrike" spc="-1" dirty="0">
                <a:solidFill>
                  <a:srgbClr val="000000"/>
                </a:solidFill>
                <a:uFill>
                  <a:solidFill>
                    <a:srgbClr val="FFFFFF"/>
                  </a:solidFill>
                </a:uFill>
                <a:latin typeface="Arial"/>
                <a:ea typeface="MS PGothic"/>
              </a:rPr>
              <a:t> Registered participants / </a:t>
            </a:r>
            <a:r>
              <a:rPr lang="en-US" sz="2400" spc="-1" dirty="0">
                <a:solidFill>
                  <a:srgbClr val="000000"/>
                </a:solidFill>
                <a:uFill>
                  <a:solidFill>
                    <a:srgbClr val="FFFFFF"/>
                  </a:solidFill>
                </a:uFill>
                <a:latin typeface="Arial"/>
                <a:ea typeface="MS PGothic"/>
              </a:rPr>
              <a:t>138</a:t>
            </a:r>
            <a:r>
              <a:rPr lang="en-US" sz="2400" b="0" strike="noStrike" spc="-1" dirty="0">
                <a:solidFill>
                  <a:srgbClr val="000000"/>
                </a:solidFill>
                <a:uFill>
                  <a:solidFill>
                    <a:srgbClr val="FFFFFF"/>
                  </a:solidFill>
                </a:uFill>
                <a:latin typeface="Arial"/>
                <a:ea typeface="MS PGothic"/>
              </a:rPr>
              <a:t> Attending participants (based on registration) </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 </a:t>
            </a:r>
            <a:r>
              <a:rPr lang="en-US" sz="1600" spc="-1" dirty="0">
                <a:solidFill>
                  <a:srgbClr val="000000"/>
                </a:solidFill>
                <a:uFill>
                  <a:solidFill>
                    <a:srgbClr val="FFFFFF"/>
                  </a:solidFill>
                </a:uFill>
                <a:latin typeface="Arial"/>
                <a:ea typeface="MS PGothic"/>
              </a:rPr>
              <a:t>70</a:t>
            </a:r>
            <a:r>
              <a:rPr lang="en-US" sz="1600" b="0" strike="noStrike" spc="-1" dirty="0">
                <a:solidFill>
                  <a:srgbClr val="000000"/>
                </a:solidFill>
                <a:uFill>
                  <a:solidFill>
                    <a:srgbClr val="FFFFFF"/>
                  </a:solidFill>
                </a:uFill>
                <a:latin typeface="Arial"/>
                <a:ea typeface="MS PGothic"/>
              </a:rPr>
              <a:t> Participants Attending</a:t>
            </a:r>
            <a:endParaRPr lang="en-US" sz="1800" b="0" strike="noStrike" spc="-1" dirty="0">
              <a:solidFill>
                <a:srgbClr val="000000"/>
              </a:solidFill>
              <a:uFill>
                <a:solidFill>
                  <a:srgbClr val="FFFFFF"/>
                </a:solidFill>
              </a:uFill>
              <a:latin typeface="Arial"/>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4</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Shape 1"/>
          <p:cNvSpPr txBox="1"/>
          <p:nvPr/>
        </p:nvSpPr>
        <p:spPr>
          <a:xfrm>
            <a:off x="0" y="380880"/>
            <a:ext cx="861012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Rel-8 to Rel-11 overview</a:t>
            </a:r>
            <a:r>
              <a:rPr lang="en-US" sz="3200" spc="-1" dirty="0">
                <a:solidFill>
                  <a:srgbClr val="0000FF"/>
                </a:solidFill>
                <a:uFill>
                  <a:solidFill>
                    <a:srgbClr val="FFFFFF"/>
                  </a:solidFill>
                </a:uFill>
              </a:rPr>
              <a:t> </a:t>
            </a:r>
            <a:r>
              <a:rPr lang="en-US" sz="3200" b="0" strike="noStrike" spc="-1" dirty="0">
                <a:solidFill>
                  <a:srgbClr val="FF0000"/>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164" name="TextShape 2"/>
          <p:cNvSpPr txBox="1"/>
          <p:nvPr/>
        </p:nvSpPr>
        <p:spPr>
          <a:xfrm>
            <a:off x="174600" y="1335240"/>
            <a:ext cx="8969040" cy="473040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Rel-8 CRs (Category F) are </a:t>
            </a:r>
            <a:r>
              <a:rPr lang="en-US" sz="2400" spc="-1" dirty="0">
                <a:solidFill>
                  <a:srgbClr val="000000"/>
                </a:solidFill>
                <a:uFill>
                  <a:solidFill>
                    <a:srgbClr val="FFFFFF"/>
                  </a:solidFill>
                </a:uFill>
                <a:latin typeface="Arial"/>
              </a:rPr>
              <a:t>more</a:t>
            </a:r>
            <a:r>
              <a:rPr lang="en-US" sz="2400" b="0" strike="noStrike" spc="-1" dirty="0">
                <a:solidFill>
                  <a:srgbClr val="000000"/>
                </a:solidFill>
                <a:uFill>
                  <a:solidFill>
                    <a:srgbClr val="FFFFFF"/>
                  </a:solidFill>
                </a:uFill>
                <a:latin typeface="Arial"/>
              </a:rPr>
              <a:t> 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a:solidFill>
                  <a:srgbClr val="000000"/>
                </a:solidFill>
                <a:uFill>
                  <a:solidFill>
                    <a:srgbClr val="FFFFFF"/>
                  </a:solidFill>
                </a:uFill>
                <a:latin typeface="Arial"/>
              </a:rPr>
              <a:t> (8)</a:t>
            </a:r>
            <a:endParaRPr lang="en-US" sz="2000"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Rel-9 CRs (Category F) are </a:t>
            </a:r>
            <a:r>
              <a:rPr lang="en-US" sz="2400" spc="-1" dirty="0">
                <a:solidFill>
                  <a:srgbClr val="000000"/>
                </a:solidFill>
                <a:uFill>
                  <a:solidFill>
                    <a:srgbClr val="FFFFFF"/>
                  </a:solidFill>
                </a:uFill>
                <a:latin typeface="Arial"/>
              </a:rPr>
              <a:t>same</a:t>
            </a:r>
            <a:r>
              <a:rPr lang="en-US" sz="2400" b="0" strike="noStrike" spc="-1" dirty="0">
                <a:solidFill>
                  <a:srgbClr val="000000"/>
                </a:solidFill>
                <a:uFill>
                  <a:solidFill>
                    <a:srgbClr val="FFFFFF"/>
                  </a:solidFill>
                </a:uFill>
                <a:latin typeface="Arial"/>
              </a:rPr>
              <a:t> 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a:solidFill>
                  <a:srgbClr val="000000"/>
                </a:solidFill>
                <a:uFill>
                  <a:solidFill>
                    <a:srgbClr val="FFFFFF"/>
                  </a:solidFill>
                </a:uFill>
                <a:latin typeface="Arial"/>
              </a:rPr>
              <a:t> (0) </a:t>
            </a:r>
            <a:endParaRPr lang="en-US" sz="2000" spc="-1" dirty="0">
              <a:solidFill>
                <a:srgbClr val="000000"/>
              </a:solidFill>
              <a:uFill>
                <a:solidFill>
                  <a:srgbClr val="FFFFFF"/>
                </a:solidFill>
              </a:uFill>
              <a:latin typeface="Calibri"/>
            </a:endParaRP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Rel-10 CRs (Category F) 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a:solidFill>
                  <a:srgbClr val="000000"/>
                </a:solidFill>
                <a:uFill>
                  <a:solidFill>
                    <a:srgbClr val="FFFFFF"/>
                  </a:solidFill>
                </a:uFill>
                <a:latin typeface="Arial"/>
              </a:rPr>
              <a:t> (2)</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Rel-11 CRs (Category F) are </a:t>
            </a:r>
            <a:r>
              <a:rPr lang="en-US" sz="2400" spc="-1" dirty="0">
                <a:solidFill>
                  <a:srgbClr val="000000"/>
                </a:solidFill>
                <a:uFill>
                  <a:solidFill>
                    <a:srgbClr val="FFFFFF"/>
                  </a:solidFill>
                </a:uFill>
                <a:latin typeface="Arial"/>
              </a:rPr>
              <a:t>more</a:t>
            </a:r>
            <a:r>
              <a:rPr lang="en-US" sz="2400" spc="-1" dirty="0">
                <a:solidFill>
                  <a:srgbClr val="000000"/>
                </a:solidFill>
                <a:uFill>
                  <a:solidFill>
                    <a:srgbClr val="FFFFFF"/>
                  </a:solidFill>
                </a:uFill>
              </a:rPr>
              <a:t>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2</a:t>
            </a:r>
            <a:r>
              <a:rPr lang="en-US" sz="2000" b="0" strike="noStrike" spc="-1" dirty="0">
                <a:solidFill>
                  <a:srgbClr val="000000"/>
                </a:solidFill>
                <a:uFill>
                  <a:solidFill>
                    <a:srgbClr val="FFFFFF"/>
                  </a:solidFill>
                </a:uFill>
                <a:latin typeface="Arial"/>
              </a:rPr>
              <a:t>(5)</a:t>
            </a:r>
            <a:endParaRPr lang="en-US" sz="2000" b="0" strike="noStrike" spc="-1" dirty="0">
              <a:solidFill>
                <a:srgbClr val="000000"/>
              </a:solidFill>
              <a:uFill>
                <a:solidFill>
                  <a:srgbClr val="FFFFFF"/>
                </a:solidFill>
              </a:uFill>
              <a:latin typeface="Calibri"/>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Rel-12 to Rel-14 overview</a:t>
            </a:r>
          </a:p>
        </p:txBody>
      </p:sp>
      <p:sp>
        <p:nvSpPr>
          <p:cNvPr id="166"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Rel-12 CRs (Category F) are more 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1</a:t>
            </a:r>
            <a:r>
              <a:rPr lang="en-US" sz="2000" b="0" strike="noStrike" spc="-1" dirty="0">
                <a:solidFill>
                  <a:srgbClr val="000000"/>
                </a:solidFill>
                <a:uFill>
                  <a:solidFill>
                    <a:srgbClr val="FFFFFF"/>
                  </a:solidFill>
                </a:uFill>
                <a:latin typeface="Arial"/>
              </a:rPr>
              <a:t> (2) </a:t>
            </a:r>
          </a:p>
          <a:p>
            <a:pPr marL="743040" lvl="1" indent="-285480">
              <a:lnSpc>
                <a:spcPct val="90000"/>
              </a:lnSpc>
              <a:buClr>
                <a:srgbClr val="C00000"/>
              </a:buClr>
              <a:buFont typeface="Arial"/>
              <a:buChar char="•"/>
            </a:pPr>
            <a:endParaRPr lang="en-US" sz="2000" spc="-1" dirty="0">
              <a:solidFill>
                <a:srgbClr val="000000"/>
              </a:solidFill>
              <a:uFill>
                <a:solidFill>
                  <a:srgbClr val="FFFFFF"/>
                </a:solidFill>
              </a:uFill>
              <a:latin typeface="Arial"/>
            </a:endParaRPr>
          </a:p>
          <a:p>
            <a:pPr marL="457560" lvl="1">
              <a:lnSpc>
                <a:spcPct val="90000"/>
              </a:lnSpc>
              <a:buClr>
                <a:srgbClr val="C00000"/>
              </a:buClr>
            </a:pPr>
            <a:endParaRPr lang="en-US" sz="2000" b="0" strike="noStrike" spc="-1" dirty="0">
              <a:solidFill>
                <a:srgbClr val="000000"/>
              </a:solidFill>
              <a:uFill>
                <a:solidFill>
                  <a:srgbClr val="FFFFFF"/>
                </a:solidFill>
              </a:uFill>
              <a:latin typeface="Arial"/>
            </a:endParaRPr>
          </a:p>
          <a:p>
            <a:pPr marL="343080" indent="-342720">
              <a:lnSpc>
                <a:spcPct val="90000"/>
              </a:lnSpc>
              <a:buBlip>
                <a:blip r:embed="rId2"/>
              </a:buBlip>
            </a:pPr>
            <a:r>
              <a:rPr lang="en-US" sz="2400" spc="-1" dirty="0">
                <a:solidFill>
                  <a:srgbClr val="000000"/>
                </a:solidFill>
                <a:uFill>
                  <a:solidFill>
                    <a:srgbClr val="FFFFFF"/>
                  </a:solidFill>
                </a:uFill>
              </a:rPr>
              <a:t>Rel-13 CRs (Category F) are more than in last plenary</a:t>
            </a:r>
            <a:endParaRPr lang="en-US" spc="-1" dirty="0">
              <a:solidFill>
                <a:srgbClr val="000000"/>
              </a:solidFill>
              <a:uFill>
                <a:solidFill>
                  <a:srgbClr val="FFFFFF"/>
                </a:solidFill>
              </a:uFill>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rPr>
              <a:t>5 (17)</a:t>
            </a:r>
          </a:p>
          <a:p>
            <a:pPr marL="743040" lvl="1" indent="-285480">
              <a:lnSpc>
                <a:spcPct val="90000"/>
              </a:lnSpc>
              <a:buClr>
                <a:srgbClr val="C00000"/>
              </a:buClr>
              <a:buFont typeface="Arial"/>
              <a:buChar char="•"/>
            </a:pPr>
            <a:endParaRPr lang="en-US" sz="2000" spc="-1" dirty="0">
              <a:solidFill>
                <a:srgbClr val="000000"/>
              </a:solidFill>
              <a:uFill>
                <a:solidFill>
                  <a:srgbClr val="FFFFFF"/>
                </a:solidFill>
              </a:uFill>
            </a:endParaRPr>
          </a:p>
          <a:p>
            <a:pPr marL="343080" indent="-342720">
              <a:lnSpc>
                <a:spcPct val="90000"/>
              </a:lnSpc>
              <a:buBlip>
                <a:blip r:embed="rId2"/>
              </a:buBlip>
            </a:pPr>
            <a:r>
              <a:rPr lang="en-US" sz="2400" spc="-1" dirty="0">
                <a:solidFill>
                  <a:srgbClr val="000000"/>
                </a:solidFill>
                <a:uFill>
                  <a:solidFill>
                    <a:srgbClr val="FFFFFF"/>
                  </a:solidFill>
                </a:uFill>
              </a:rPr>
              <a:t>Rel-14 CRs (Category F) are fewer than in last plenary</a:t>
            </a:r>
            <a:endParaRPr lang="en-US" sz="2800"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Calibri" panose="020F0502020204030204" pitchFamily="34" charset="0"/>
              </a:rPr>
              <a:t>22 (41)</a:t>
            </a:r>
          </a:p>
          <a:p>
            <a:pPr marL="743040" lvl="1" indent="-285480">
              <a:lnSpc>
                <a:spcPct val="90000"/>
              </a:lnSpc>
              <a:buClr>
                <a:srgbClr val="C00000"/>
              </a:buClr>
              <a:buFont typeface="Arial"/>
              <a:buChar char="•"/>
            </a:pPr>
            <a:endParaRPr lang="en-US" spc="-1" dirty="0">
              <a:solidFill>
                <a:srgbClr val="000000"/>
              </a:solidFill>
              <a:uFill>
                <a:solidFill>
                  <a:srgbClr val="FFFFFF"/>
                </a:solidFill>
              </a:uFill>
            </a:endParaRPr>
          </a:p>
          <a:p>
            <a:pPr marL="743040" lvl="1" indent="-285480">
              <a:lnSpc>
                <a:spcPct val="90000"/>
              </a:lnSpc>
              <a:buClr>
                <a:srgbClr val="C00000"/>
              </a:buClr>
              <a:buFont typeface="Arial"/>
              <a:buChar char="•"/>
            </a:pP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3"/>
              </a:buBlip>
            </a:pPr>
            <a:r>
              <a:rPr lang="en-US" sz="2400" b="0" strike="noStrike" spc="-1" dirty="0">
                <a:solidFill>
                  <a:srgbClr val="000000"/>
                </a:solidFill>
                <a:uFill>
                  <a:solidFill>
                    <a:srgbClr val="FFFFFF"/>
                  </a:solidFill>
                </a:uFill>
                <a:latin typeface="Arial"/>
              </a:rPr>
              <a:t>Rel-15 CRs (Category F) </a:t>
            </a:r>
            <a:r>
              <a:rPr lang="en-US" sz="2400" spc="-1" dirty="0">
                <a:solidFill>
                  <a:srgbClr val="000000"/>
                </a:solidFill>
                <a:uFill>
                  <a:solidFill>
                    <a:srgbClr val="FFFFFF"/>
                  </a:solidFill>
                </a:uFill>
              </a:rPr>
              <a:t>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530 (1181)</a:t>
            </a:r>
          </a:p>
          <a:p>
            <a:pPr marL="343080" indent="-342720">
              <a:lnSpc>
                <a:spcPct val="90000"/>
              </a:lnSpc>
              <a:buBlip>
                <a:blip r:embed="rId3"/>
              </a:buBlip>
            </a:pPr>
            <a:endParaRPr lang="en-US" sz="2400" spc="-1" dirty="0">
              <a:solidFill>
                <a:srgbClr val="000000"/>
              </a:solidFill>
              <a:uFill>
                <a:solidFill>
                  <a:srgbClr val="FFFFFF"/>
                </a:solidFill>
              </a:uFill>
            </a:endParaRPr>
          </a:p>
          <a:p>
            <a:pPr marL="343080" indent="-342720">
              <a:lnSpc>
                <a:spcPct val="90000"/>
              </a:lnSpc>
              <a:buBlip>
                <a:blip r:embed="rId3"/>
              </a:buBlip>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All Rel-15 related Work Items 100% in CT#82</a:t>
            </a:r>
          </a:p>
          <a:p>
            <a:pPr marL="343080" indent="-342720">
              <a:lnSpc>
                <a:spcPct val="90000"/>
              </a:lnSpc>
              <a:buBlip>
                <a:blip r:embed="rId3"/>
              </a:buBlip>
            </a:pPr>
            <a:endParaRPr lang="en-US" sz="2800"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412776"/>
            <a:ext cx="8229240" cy="4525560"/>
          </a:xfrm>
          <a:prstGeom prst="rect">
            <a:avLst/>
          </a:prstGeom>
          <a:noFill/>
          <a:ln>
            <a:noFill/>
          </a:ln>
        </p:spPr>
        <p:txBody>
          <a:bodyPr/>
          <a:lstStyle/>
          <a:p>
            <a:pPr marL="343080" indent="-342720">
              <a:lnSpc>
                <a:spcPct val="90000"/>
              </a:lnSpc>
              <a:buBlip>
                <a:blip r:embed="rId3"/>
              </a:buBlip>
            </a:pPr>
            <a:r>
              <a:rPr lang="en-US" sz="2400" b="0" strike="noStrike" spc="-1" dirty="0">
                <a:solidFill>
                  <a:srgbClr val="000000"/>
                </a:solidFill>
                <a:uFill>
                  <a:solidFill>
                    <a:srgbClr val="FFFFFF"/>
                  </a:solidFill>
                </a:uFill>
                <a:latin typeface="Arial"/>
              </a:rPr>
              <a:t>Rel-16 CRs (Category B, C, D &amp; F) </a:t>
            </a:r>
            <a:r>
              <a:rPr lang="en-US" sz="2400" spc="-1" dirty="0">
                <a:solidFill>
                  <a:srgbClr val="000000"/>
                </a:solidFill>
                <a:uFill>
                  <a:solidFill>
                    <a:srgbClr val="FFFFFF"/>
                  </a:solidFill>
                </a:uFill>
              </a:rPr>
              <a:t>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112 (21)</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13 new Work items / Study items approved</a:t>
            </a:r>
          </a:p>
          <a:p>
            <a:pPr marL="343080" indent="-342720">
              <a:lnSpc>
                <a:spcPct val="90000"/>
              </a:lnSpc>
              <a:buBlip>
                <a:blip r:embed="rId3"/>
              </a:buBlip>
            </a:pPr>
            <a:r>
              <a:rPr lang="en-US" sz="2400" spc="-1" dirty="0">
                <a:solidFill>
                  <a:srgbClr val="000000"/>
                </a:solidFill>
                <a:uFill>
                  <a:solidFill>
                    <a:srgbClr val="FFFFFF"/>
                  </a:solidFill>
                </a:uFill>
              </a:rPr>
              <a:t>03 revised Work items / Study items approved</a:t>
            </a:r>
          </a:p>
          <a:p>
            <a:pPr marL="343080" indent="-342720">
              <a:lnSpc>
                <a:spcPct val="90000"/>
              </a:lnSpc>
              <a:buBlip>
                <a:blip r:embed="rId3"/>
              </a:buBlip>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04 TRs presented for information</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06 New Rel-16 TS/TR numbers allocated</a:t>
            </a: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Rel-16 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80555764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New Rel-16 WIDs / SIDs </a:t>
            </a:r>
            <a:r>
              <a:rPr lang="en-US" sz="3200" spc="-1" dirty="0">
                <a:solidFill>
                  <a:srgbClr val="FF0000"/>
                </a:solidFill>
                <a:uFill>
                  <a:solidFill>
                    <a:srgbClr val="FFFFFF"/>
                  </a:solidFill>
                </a:uFill>
                <a:latin typeface="Arial"/>
              </a:rPr>
              <a:t>1/2</a:t>
            </a:r>
            <a:endParaRPr lang="en-US" sz="1000" b="0" strike="noStrike" spc="-1" dirty="0">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graphicFrame>
        <p:nvGraphicFramePr>
          <p:cNvPr id="15" name="Content Placeholder 1">
            <a:extLst>
              <a:ext uri="{FF2B5EF4-FFF2-40B4-BE49-F238E27FC236}">
                <a16:creationId xmlns:a16="http://schemas.microsoft.com/office/drawing/2014/main" xmlns="" id="{5A2F31D2-63E3-42CF-AD53-876C5C85D70B}"/>
              </a:ext>
            </a:extLst>
          </p:cNvPr>
          <p:cNvGraphicFramePr>
            <a:graphicFrameLocks/>
          </p:cNvGraphicFramePr>
          <p:nvPr>
            <p:extLst>
              <p:ext uri="{D42A27DB-BD31-4B8C-83A1-F6EECF244321}">
                <p14:modId xmlns:p14="http://schemas.microsoft.com/office/powerpoint/2010/main" val="1331033970"/>
              </p:ext>
            </p:extLst>
          </p:nvPr>
        </p:nvGraphicFramePr>
        <p:xfrm>
          <a:off x="457200" y="1767445"/>
          <a:ext cx="8101080" cy="3837732"/>
        </p:xfrm>
        <a:graphic>
          <a:graphicData uri="http://schemas.openxmlformats.org/drawingml/2006/table">
            <a:tbl>
              <a:tblPr firstRow="1" firstCol="1" bandRow="1">
                <a:tableStyleId>{5C22544A-7EE6-4342-B048-85BDC9FD1C3A}</a:tableStyleId>
              </a:tblPr>
              <a:tblGrid>
                <a:gridCol w="1112081">
                  <a:extLst>
                    <a:ext uri="{9D8B030D-6E8A-4147-A177-3AD203B41FA5}">
                      <a16:colId xmlns:a16="http://schemas.microsoft.com/office/drawing/2014/main" xmlns="" val="20000"/>
                    </a:ext>
                  </a:extLst>
                </a:gridCol>
                <a:gridCol w="3517107">
                  <a:extLst>
                    <a:ext uri="{9D8B030D-6E8A-4147-A177-3AD203B41FA5}">
                      <a16:colId xmlns:a16="http://schemas.microsoft.com/office/drawing/2014/main" xmlns="" val="20001"/>
                    </a:ext>
                  </a:extLst>
                </a:gridCol>
                <a:gridCol w="476534">
                  <a:extLst>
                    <a:ext uri="{9D8B030D-6E8A-4147-A177-3AD203B41FA5}">
                      <a16:colId xmlns:a16="http://schemas.microsoft.com/office/drawing/2014/main" xmlns="" val="20002"/>
                    </a:ext>
                  </a:extLst>
                </a:gridCol>
                <a:gridCol w="1265030">
                  <a:extLst>
                    <a:ext uri="{9D8B030D-6E8A-4147-A177-3AD203B41FA5}">
                      <a16:colId xmlns:a16="http://schemas.microsoft.com/office/drawing/2014/main" xmlns="" val="20004"/>
                    </a:ext>
                  </a:extLst>
                </a:gridCol>
                <a:gridCol w="913412">
                  <a:extLst>
                    <a:ext uri="{9D8B030D-6E8A-4147-A177-3AD203B41FA5}">
                      <a16:colId xmlns:a16="http://schemas.microsoft.com/office/drawing/2014/main" xmlns="" val="1205552245"/>
                    </a:ext>
                  </a:extLst>
                </a:gridCol>
                <a:gridCol w="816916">
                  <a:extLst>
                    <a:ext uri="{9D8B030D-6E8A-4147-A177-3AD203B41FA5}">
                      <a16:colId xmlns:a16="http://schemas.microsoft.com/office/drawing/2014/main" xmlns="" val="436519919"/>
                    </a:ext>
                  </a:extLst>
                </a:gridCol>
              </a:tblGrid>
              <a:tr h="447454">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TDOC</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TITLE</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WG</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WI</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New Spec number</a:t>
                      </a:r>
                    </a:p>
                  </a:txBody>
                  <a:tcPr marL="68583" marR="68583" marT="0" marB="0"/>
                </a:tc>
                <a:tc>
                  <a:txBody>
                    <a:bodyPr/>
                    <a:lstStyle/>
                    <a:p>
                      <a:pPr algn="ctr">
                        <a:lnSpc>
                          <a:spcPct val="107000"/>
                        </a:lnSpc>
                        <a:spcAft>
                          <a:spcPts val="0"/>
                        </a:spcAft>
                      </a:pPr>
                      <a:r>
                        <a:rPr lang="en-GB" sz="1400" dirty="0">
                          <a:effectLst/>
                          <a:latin typeface="Arial" panose="020B0604020202020204" pitchFamily="34" charset="0"/>
                          <a:ea typeface="Calibri" panose="020F0502020204030204" pitchFamily="34" charset="0"/>
                          <a:cs typeface="Arial" panose="020B0604020202020204" pitchFamily="34" charset="0"/>
                        </a:rPr>
                        <a:t>UID</a:t>
                      </a:r>
                    </a:p>
                  </a:txBody>
                  <a:tcPr marL="68583" marR="68583" marT="0" marB="0"/>
                </a:tc>
                <a:extLst>
                  <a:ext uri="{0D108BD9-81ED-4DB2-BD59-A6C34878D82A}">
                    <a16:rowId xmlns:a16="http://schemas.microsoft.com/office/drawing/2014/main" xmlns="" val="10000"/>
                  </a:ext>
                </a:extLst>
              </a:tr>
              <a:tr h="504103">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CP-190191</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of </a:t>
                      </a:r>
                      <a:r>
                        <a:rPr lang="en-GB" sz="1400" b="0" i="0" u="none" strike="noStrike" dirty="0" err="1">
                          <a:solidFill>
                            <a:srgbClr val="000000"/>
                          </a:solidFill>
                          <a:effectLst/>
                          <a:latin typeface="Arial" panose="020B0604020202020204" pitchFamily="34" charset="0"/>
                          <a:ea typeface="+mn-ea"/>
                          <a:cs typeface="Arial" panose="020B0604020202020204" pitchFamily="34" charset="0"/>
                        </a:rPr>
                        <a:t>eSBA</a:t>
                      </a:r>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CT4</a:t>
                      </a:r>
                    </a:p>
                  </a:txBody>
                  <a:tcPr marL="0" marR="0" marT="0" marB="0"/>
                </a:tc>
                <a:tc>
                  <a:txBody>
                    <a:bodyPr/>
                    <a:lstStyle/>
                    <a:p>
                      <a:pPr algn="l" fontAlgn="t"/>
                      <a:r>
                        <a:rPr lang="fr-FR" sz="1400" b="0" i="0" u="none" strike="noStrike" dirty="0">
                          <a:solidFill>
                            <a:srgbClr val="000000"/>
                          </a:solidFill>
                          <a:effectLst/>
                          <a:latin typeface="Arial" panose="020B0604020202020204" pitchFamily="34" charset="0"/>
                          <a:ea typeface="+mn-ea"/>
                          <a:cs typeface="Arial" panose="020B0604020202020204" pitchFamily="34" charset="0"/>
                        </a:rPr>
                        <a:t>5G_eSBA</a:t>
                      </a:r>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830001</a:t>
                      </a:r>
                    </a:p>
                  </a:txBody>
                  <a:tcPr marL="0" marR="0" marT="0" marB="0"/>
                </a:tc>
                <a:extLst>
                  <a:ext uri="{0D108BD9-81ED-4DB2-BD59-A6C34878D82A}">
                    <a16:rowId xmlns:a16="http://schemas.microsoft.com/office/drawing/2014/main" xmlns="" val="10002"/>
                  </a:ext>
                </a:extLst>
              </a:tr>
              <a:tr h="515181">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CP-190192</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of Enhancing Topology of SMF and UPF in 5G Networks</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CT4</a:t>
                      </a:r>
                    </a:p>
                  </a:txBody>
                  <a:tcPr marL="0" marR="0" marT="0" marB="0"/>
                </a:tc>
                <a:tc>
                  <a:txBody>
                    <a:bodyPr/>
                    <a:lstStyle/>
                    <a:p>
                      <a:pPr algn="l" fontAlgn="t"/>
                      <a:r>
                        <a:rPr lang="fr-FR" sz="1400" b="0" i="0" u="none" strike="noStrike" dirty="0">
                          <a:solidFill>
                            <a:srgbClr val="000000"/>
                          </a:solidFill>
                          <a:effectLst/>
                          <a:latin typeface="Arial" panose="020B0604020202020204" pitchFamily="34" charset="0"/>
                          <a:ea typeface="+mn-ea"/>
                          <a:cs typeface="Arial" panose="020B0604020202020204" pitchFamily="34" charset="0"/>
                        </a:rPr>
                        <a:t>ETSUN</a:t>
                      </a:r>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830002</a:t>
                      </a:r>
                    </a:p>
                  </a:txBody>
                  <a:tcPr marL="0" marR="0" marT="0" marB="0"/>
                </a:tc>
                <a:extLst>
                  <a:ext uri="{0D108BD9-81ED-4DB2-BD59-A6C34878D82A}">
                    <a16:rowId xmlns:a16="http://schemas.microsoft.com/office/drawing/2014/main" xmlns="" val="486002941"/>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CP-190190</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of Enhancement to the 5GC </a:t>
                      </a:r>
                      <a:r>
                        <a:rPr lang="en-GB" sz="1400" b="0" i="0" u="none" strike="noStrike" dirty="0" err="1">
                          <a:solidFill>
                            <a:srgbClr val="000000"/>
                          </a:solidFill>
                          <a:effectLst/>
                          <a:latin typeface="Arial" panose="020B0604020202020204" pitchFamily="34" charset="0"/>
                          <a:ea typeface="+mn-ea"/>
                          <a:cs typeface="Arial" panose="020B0604020202020204" pitchFamily="34" charset="0"/>
                        </a:rPr>
                        <a:t>LoCation</a:t>
                      </a:r>
                      <a:r>
                        <a:rPr lang="en-GB" sz="1400" b="0" i="0" u="none" strike="noStrike" dirty="0">
                          <a:solidFill>
                            <a:srgbClr val="000000"/>
                          </a:solidFill>
                          <a:effectLst/>
                          <a:latin typeface="Arial" panose="020B0604020202020204" pitchFamily="34" charset="0"/>
                          <a:ea typeface="+mn-ea"/>
                          <a:cs typeface="Arial" panose="020B0604020202020204" pitchFamily="34" charset="0"/>
                        </a:rPr>
                        <a:t> Services</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CT4</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5G_eLCS</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29.515</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830003</a:t>
                      </a:r>
                    </a:p>
                  </a:txBody>
                  <a:tcPr marL="0" marR="0" marT="0" marB="0"/>
                </a:tc>
                <a:extLst>
                  <a:ext uri="{0D108BD9-81ED-4DB2-BD59-A6C34878D82A}">
                    <a16:rowId xmlns:a16="http://schemas.microsoft.com/office/drawing/2014/main" xmlns="" val="1551177205"/>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CP-190193</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 Aspects of Media Handling for RAN Delay Budget Reporting in MTSI</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CT4</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E2E_DELAY</a:t>
                      </a: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830004</a:t>
                      </a:r>
                    </a:p>
                  </a:txBody>
                  <a:tcPr marL="0" marR="0" marT="0" marB="0"/>
                </a:tc>
                <a:extLst>
                  <a:ext uri="{0D108BD9-81ED-4DB2-BD59-A6C34878D82A}">
                    <a16:rowId xmlns:a16="http://schemas.microsoft.com/office/drawing/2014/main" xmlns="" val="2022998345"/>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CP-190194</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on Enablers for Network Automation for 5G</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CT3</a:t>
                      </a:r>
                    </a:p>
                  </a:txBody>
                  <a:tcPr marL="0" marR="0" marT="0" marB="0"/>
                </a:tc>
                <a:tc>
                  <a:txBody>
                    <a:bodyPr/>
                    <a:lstStyle/>
                    <a:p>
                      <a:pPr algn="l" fontAlgn="t"/>
                      <a:r>
                        <a:rPr lang="en-GB" sz="1400" b="0" i="0" u="none" strike="noStrike" dirty="0" err="1">
                          <a:solidFill>
                            <a:srgbClr val="000000"/>
                          </a:solidFill>
                          <a:effectLst/>
                          <a:latin typeface="Arial" panose="020B0604020202020204" pitchFamily="34" charset="0"/>
                          <a:ea typeface="+mn-ea"/>
                          <a:cs typeface="Arial" panose="020B0604020202020204" pitchFamily="34" charset="0"/>
                        </a:rPr>
                        <a:t>eNA</a:t>
                      </a:r>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29.517</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830009</a:t>
                      </a:r>
                    </a:p>
                  </a:txBody>
                  <a:tcPr marL="0" marR="0" marT="0" marB="0"/>
                </a:tc>
                <a:extLst>
                  <a:ext uri="{0D108BD9-81ED-4DB2-BD59-A6C34878D82A}">
                    <a16:rowId xmlns:a16="http://schemas.microsoft.com/office/drawing/2014/main" xmlns="" val="3220695853"/>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CP-190195</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New WID on CT aspects of 5GS enhanced support of vertical and LAN services</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CT1</a:t>
                      </a:r>
                    </a:p>
                  </a:txBody>
                  <a:tcPr marL="0" marR="0" marT="0" marB="0"/>
                </a:tc>
                <a:tc>
                  <a:txBody>
                    <a:bodyPr/>
                    <a:lstStyle/>
                    <a:p>
                      <a:pPr algn="l" fontAlgn="t"/>
                      <a:r>
                        <a:rPr lang="en-GB" sz="1400" b="0" i="0" u="none" strike="noStrike" dirty="0" err="1">
                          <a:solidFill>
                            <a:srgbClr val="000000"/>
                          </a:solidFill>
                          <a:effectLst/>
                          <a:latin typeface="Arial" panose="020B0604020202020204" pitchFamily="34" charset="0"/>
                          <a:ea typeface="+mn-ea"/>
                          <a:cs typeface="Arial" panose="020B0604020202020204" pitchFamily="34" charset="0"/>
                        </a:rPr>
                        <a:t>Vertical_LAN</a:t>
                      </a:r>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24.534</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830010</a:t>
                      </a:r>
                    </a:p>
                  </a:txBody>
                  <a:tcPr marL="0" marR="0" marT="0" marB="0"/>
                </a:tc>
                <a:extLst>
                  <a:ext uri="{0D108BD9-81ED-4DB2-BD59-A6C34878D82A}">
                    <a16:rowId xmlns:a16="http://schemas.microsoft.com/office/drawing/2014/main" xmlns="" val="1325817937"/>
                  </a:ext>
                </a:extLst>
              </a:tr>
              <a:tr h="426509">
                <a:tc>
                  <a:txBody>
                    <a:bodyPr/>
                    <a:lstStyle/>
                    <a:p>
                      <a:pPr algn="l" fontAlgn="t"/>
                      <a:r>
                        <a:rPr lang="en-GB" sz="1400" b="1" i="0" u="sng" strike="noStrike" dirty="0">
                          <a:solidFill>
                            <a:srgbClr val="0000FF"/>
                          </a:solidFill>
                          <a:effectLst/>
                          <a:latin typeface="Arial" panose="020B0604020202020204" pitchFamily="34" charset="0"/>
                          <a:cs typeface="Arial" panose="020B0604020202020204" pitchFamily="34" charset="0"/>
                        </a:rPr>
                        <a:t>CP-190196</a:t>
                      </a:r>
                    </a:p>
                  </a:txBody>
                  <a:tcPr marL="0" marR="0" marT="0" marB="0"/>
                </a:tc>
                <a:tc>
                  <a:txBody>
                    <a:bodyPr/>
                    <a:lstStyle/>
                    <a:p>
                      <a:pPr algn="l" fontAlgn="t"/>
                      <a:r>
                        <a:rPr lang="en-GB" sz="1400" b="0" i="0" u="none" strike="noStrike">
                          <a:solidFill>
                            <a:srgbClr val="000000"/>
                          </a:solidFill>
                          <a:effectLst/>
                          <a:latin typeface="Arial" panose="020B0604020202020204" pitchFamily="34" charset="0"/>
                          <a:ea typeface="+mn-ea"/>
                          <a:cs typeface="Arial" panose="020B0604020202020204" pitchFamily="34" charset="0"/>
                        </a:rPr>
                        <a:t>New WID on CT aspects on enhancement of network slicing</a:t>
                      </a: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CT1</a:t>
                      </a:r>
                    </a:p>
                  </a:txBody>
                  <a:tcPr marL="0" marR="0" marT="0" marB="0"/>
                </a:tc>
                <a:tc>
                  <a:txBody>
                    <a:bodyPr/>
                    <a:lstStyle/>
                    <a:p>
                      <a:pPr algn="l" fontAlgn="t"/>
                      <a:r>
                        <a:rPr lang="en-GB" sz="1400" b="0" i="0" u="none" strike="noStrike" dirty="0" err="1">
                          <a:solidFill>
                            <a:srgbClr val="000000"/>
                          </a:solidFill>
                          <a:effectLst/>
                          <a:latin typeface="Arial" panose="020B0604020202020204" pitchFamily="34" charset="0"/>
                          <a:ea typeface="+mn-ea"/>
                          <a:cs typeface="Arial" panose="020B0604020202020204" pitchFamily="34" charset="0"/>
                        </a:rPr>
                        <a:t>eNS</a:t>
                      </a:r>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endParaRPr lang="en-GB" sz="1400" b="0" i="0" u="none" strike="noStrike" dirty="0">
                        <a:solidFill>
                          <a:srgbClr val="000000"/>
                        </a:solidFill>
                        <a:effectLst/>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en-GB" sz="1400" b="0" i="0" u="none" strike="noStrike" dirty="0">
                          <a:solidFill>
                            <a:srgbClr val="000000"/>
                          </a:solidFill>
                          <a:effectLst/>
                          <a:latin typeface="Arial" panose="020B0604020202020204" pitchFamily="34" charset="0"/>
                          <a:ea typeface="+mn-ea"/>
                          <a:cs typeface="Arial" panose="020B0604020202020204" pitchFamily="34" charset="0"/>
                        </a:rPr>
                        <a:t>830011</a:t>
                      </a:r>
                    </a:p>
                  </a:txBody>
                  <a:tcPr marL="0" marR="0" marT="0" marB="0"/>
                </a:tc>
                <a:extLst>
                  <a:ext uri="{0D108BD9-81ED-4DB2-BD59-A6C34878D82A}">
                    <a16:rowId xmlns:a16="http://schemas.microsoft.com/office/drawing/2014/main" xmlns="" val="1032931778"/>
                  </a:ext>
                </a:extLst>
              </a:tr>
            </a:tbl>
          </a:graphicData>
        </a:graphic>
      </p:graphicFrame>
    </p:spTree>
    <p:extLst>
      <p:ext uri="{BB962C8B-B14F-4D97-AF65-F5344CB8AC3E}">
        <p14:creationId xmlns:p14="http://schemas.microsoft.com/office/powerpoint/2010/main" val="2960613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3gpp</Template>
  <TotalTime>27420</TotalTime>
  <Words>2294</Words>
  <Application>Microsoft Office PowerPoint</Application>
  <PresentationFormat>On-screen Show (4:3)</PresentationFormat>
  <Paragraphs>745</Paragraphs>
  <Slides>30</Slides>
  <Notes>5</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30</vt:i4>
      </vt:variant>
    </vt:vector>
  </HeadingPairs>
  <TitlesOfParts>
    <vt:vector size="45" baseType="lpstr">
      <vt:lpstr>Arial Unicode MS</vt:lpstr>
      <vt:lpstr>MS PGothic</vt:lpstr>
      <vt:lpstr>SimSun</vt:lpstr>
      <vt:lpstr>SimSun</vt:lpstr>
      <vt:lpstr>Arial</vt:lpstr>
      <vt:lpstr>Batang</vt:lpstr>
      <vt:lpstr>Calibri</vt:lpstr>
      <vt:lpstr>DejaVu Sans</vt:lpstr>
      <vt:lpstr>Gulim</vt:lpstr>
      <vt:lpstr>Symbol</vt:lpstr>
      <vt:lpstr>Times New Roman</vt:lpstr>
      <vt:lpstr>Wingdings</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Non-Backwards-Compatible CRs</vt:lpstr>
      <vt:lpstr>CT1 CRs for non-CT cond’ approval 1/5</vt:lpstr>
      <vt:lpstr>CT1 CRs for non-CT cond’ approval 2/5</vt:lpstr>
      <vt:lpstr>CT1 CRs for non-CT cond’ approval 3/5</vt:lpstr>
      <vt:lpstr>CT1 CRs for non-CT cond’ approval 4/5</vt:lpstr>
      <vt:lpstr>CT1 CRs for non-CT cond’ approval 5/5</vt:lpstr>
      <vt:lpstr> CT3 CRs for Conditional Approval</vt:lpstr>
      <vt:lpstr> CT3 CRs for Conditional Approval</vt:lpstr>
      <vt:lpstr>CRs for Conditional Approval (CT4)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Nokia Oyj</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Hietalahti Hannu</dc:creator>
  <dc:description>©3GPP 2009. All rights reserved</dc:description>
  <cp:lastModifiedBy>Georg Mayer</cp:lastModifiedBy>
  <cp:revision>680</cp:revision>
  <dcterms:created xsi:type="dcterms:W3CDTF">2009-10-13T12:22:16Z</dcterms:created>
  <dcterms:modified xsi:type="dcterms:W3CDTF">2019-03-21T02:03:28Z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Nokia Oyj</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On-screen Show (4:3)</vt:lpwstr>
  </property>
  <property fmtid="{D5CDD505-2E9C-101B-9397-08002B2CF9AE}" pid="10" name="ScaleCrop">
    <vt:bool>false</vt:bool>
  </property>
  <property fmtid="{D5CDD505-2E9C-101B-9397-08002B2CF9AE}" pid="11" name="ShareDoc">
    <vt:bool>false</vt:bool>
  </property>
  <property fmtid="{D5CDD505-2E9C-101B-9397-08002B2CF9AE}" pid="12" name="Slides">
    <vt:i4>28</vt:i4>
  </property>
</Properties>
</file>